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06" r:id="rId3"/>
    <p:sldId id="320" r:id="rId4"/>
    <p:sldId id="321" r:id="rId5"/>
    <p:sldId id="308" r:id="rId6"/>
    <p:sldId id="316" r:id="rId7"/>
    <p:sldId id="317" r:id="rId8"/>
    <p:sldId id="324" r:id="rId9"/>
  </p:sldIdLst>
  <p:sldSz cx="9144000" cy="6858000" type="screen4x3"/>
  <p:notesSz cx="6797675" cy="9926638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89"/>
    <a:srgbClr val="EEEE4A"/>
    <a:srgbClr val="FDF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576" autoAdjust="0"/>
  </p:normalViewPr>
  <p:slideViewPr>
    <p:cSldViewPr>
      <p:cViewPr>
        <p:scale>
          <a:sx n="131" d="100"/>
          <a:sy n="131" d="100"/>
        </p:scale>
        <p:origin x="-10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5D74F-54FA-449E-9918-3DFB7377555A}" type="datetimeFigureOut">
              <a:rPr lang="de-CH" smtClean="0"/>
              <a:t>19.06.2018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1B99D-8F81-4C5F-8470-58770A2BB94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2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1B99D-8F81-4C5F-8470-58770A2BB948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1814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6CE79-1203-4E49-ACAD-A6F24172F6DC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750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97E5F-59B3-4700-9EF5-F4340F44F6CB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1648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1C6F4-0F6D-4F40-A455-4C031E025E5C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65933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3B1EFB-B118-452B-AAD9-9EAF749B50DA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617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2A1EE-EDE7-4FF6-89B7-F19364A326FD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2024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54FF5-64FB-45E4-B8B4-0232BA0236C8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00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0D8A6-7F29-4AC7-A4A3-C8F5D0DA9336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6883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17399-3DFD-4218-A8F8-F78BFF77E64C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4856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A57C3-F417-4588-AF45-8C7991DB521E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2534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2C903-F2B1-4E44-90EE-4AD0D18A4951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265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786B4-20CA-4F86-8B5A-3E5D7F01B791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438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3AF0F-030E-4BAB-AA83-1378707367C0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0944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118AEC-2838-466F-B78F-C43F3F092C33}" type="slidenum">
              <a:rPr lang="de-CH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032" y="1052736"/>
            <a:ext cx="8173416" cy="4891992"/>
          </a:xfrm>
        </p:spPr>
        <p:txBody>
          <a:bodyPr/>
          <a:lstStyle/>
          <a:p>
            <a:endParaRPr lang="de-CH" sz="800" b="1" dirty="0" smtClean="0">
              <a:latin typeface="+mj-lt"/>
            </a:endParaRPr>
          </a:p>
          <a:p>
            <a:endParaRPr lang="de-CH" sz="3600" dirty="0"/>
          </a:p>
          <a:p>
            <a:endParaRPr lang="de-CH" sz="3600" dirty="0"/>
          </a:p>
          <a:p>
            <a:endParaRPr lang="de-CH" sz="6000" dirty="0"/>
          </a:p>
          <a:p>
            <a:endParaRPr lang="de-CH" sz="3600" b="1" dirty="0" smtClean="0">
              <a:latin typeface="+mj-lt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70343" y="1412776"/>
            <a:ext cx="8136904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CH" sz="4800" b="1" dirty="0"/>
              <a:t>KABO</a:t>
            </a:r>
            <a:endParaRPr lang="de-CH" sz="4800" dirty="0"/>
          </a:p>
          <a:p>
            <a:r>
              <a:rPr lang="de-CH" sz="4800" dirty="0"/>
              <a:t>Konferenz der Aargauischen</a:t>
            </a:r>
            <a:br>
              <a:rPr lang="de-CH" sz="4800" dirty="0"/>
            </a:br>
            <a:r>
              <a:rPr lang="de-CH" sz="4800" dirty="0"/>
              <a:t>Behindertenorganisationen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234724"/>
            <a:ext cx="8173416" cy="4891992"/>
          </a:xfrm>
        </p:spPr>
        <p:txBody>
          <a:bodyPr/>
          <a:lstStyle/>
          <a:p>
            <a:endParaRPr lang="de-CH" sz="800" b="1" dirty="0" smtClean="0">
              <a:latin typeface="+mj-lt"/>
            </a:endParaRPr>
          </a:p>
          <a:p>
            <a:endParaRPr lang="de-CH" sz="3600" dirty="0"/>
          </a:p>
          <a:p>
            <a:endParaRPr lang="de-CH" sz="3600" dirty="0"/>
          </a:p>
          <a:p>
            <a:endParaRPr lang="de-CH" sz="6000" dirty="0"/>
          </a:p>
          <a:p>
            <a:endParaRPr lang="de-CH" sz="3600" b="1" dirty="0" smtClean="0">
              <a:latin typeface="+mj-lt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1520" y="211354"/>
            <a:ext cx="864096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CH" sz="2400" b="1" dirty="0"/>
              <a:t>KABO</a:t>
            </a:r>
            <a:endParaRPr lang="de-CH" sz="2400" dirty="0"/>
          </a:p>
          <a:p>
            <a:endParaRPr lang="de-CH" sz="2000" u="sng" dirty="0"/>
          </a:p>
        </p:txBody>
      </p:sp>
      <p:cxnSp>
        <p:nvCxnSpPr>
          <p:cNvPr id="3" name="Gerade Verbindung 2"/>
          <p:cNvCxnSpPr/>
          <p:nvPr/>
        </p:nvCxnSpPr>
        <p:spPr>
          <a:xfrm>
            <a:off x="276752" y="692696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3"/>
          <p:cNvSpPr/>
          <p:nvPr/>
        </p:nvSpPr>
        <p:spPr>
          <a:xfrm>
            <a:off x="217280" y="908719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b="1" dirty="0"/>
              <a:t>Geschichtlicher </a:t>
            </a:r>
            <a:r>
              <a:rPr lang="de-CH" sz="2400" b="1" dirty="0" smtClean="0"/>
              <a:t>Rückblick</a:t>
            </a:r>
          </a:p>
          <a:p>
            <a:endParaRPr lang="de-CH" sz="2400" dirty="0"/>
          </a:p>
          <a:p>
            <a:r>
              <a:rPr lang="de-CH" sz="2400" dirty="0" smtClean="0"/>
              <a:t>1982  </a:t>
            </a:r>
            <a:r>
              <a:rPr lang="de-CH" sz="2400" dirty="0"/>
              <a:t>gründeten 10 Organisationen der Selbsthilfe und betroffene Eltern die KABO als losen Zusammenschluss. </a:t>
            </a:r>
            <a:endParaRPr lang="de-CH" sz="2400" dirty="0" smtClean="0"/>
          </a:p>
          <a:p>
            <a:endParaRPr lang="de-CH" sz="2400" dirty="0" smtClean="0"/>
          </a:p>
          <a:p>
            <a:pPr lvl="0"/>
            <a:r>
              <a:rPr lang="de-CH" sz="2400" dirty="0"/>
              <a:t>1985: Gründung der Interessengemeinschaft des Grossen Rates für Behindertenfragen</a:t>
            </a:r>
            <a:r>
              <a:rPr lang="de-CH" sz="2400" dirty="0" smtClean="0"/>
              <a:t>.</a:t>
            </a:r>
          </a:p>
          <a:p>
            <a:pPr lvl="0"/>
            <a:endParaRPr lang="de-CH" sz="2400" dirty="0" smtClean="0"/>
          </a:p>
          <a:p>
            <a:pPr lvl="0"/>
            <a:r>
              <a:rPr lang="de-CH" sz="2400" dirty="0" smtClean="0"/>
              <a:t>Seit </a:t>
            </a:r>
            <a:r>
              <a:rPr lang="de-CH" sz="2400" dirty="0"/>
              <a:t>März 1985 wird mit den KABO-Mitteilungen  regelmässig über Aktuelles im Behindertenbereich berichtet. </a:t>
            </a:r>
          </a:p>
          <a:p>
            <a:endParaRPr lang="de-CH" sz="2400" dirty="0"/>
          </a:p>
          <a:p>
            <a:pPr lvl="0"/>
            <a:r>
              <a:rPr lang="de-CH" sz="2400" dirty="0" smtClean="0"/>
              <a:t>1996: </a:t>
            </a:r>
            <a:r>
              <a:rPr lang="de-CH" sz="2400" dirty="0"/>
              <a:t>Der lose Zusammenschluss von Behinderten- und Selbsthilfe-Organisationen wird zu einem Verein. Gründungsversammlung am 21. Oktober 1996</a:t>
            </a:r>
            <a:r>
              <a:rPr lang="de-CH" sz="2400" dirty="0" smtClean="0"/>
              <a:t>.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168553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4" b="23756"/>
          <a:stretch/>
        </p:blipFill>
        <p:spPr bwMode="auto">
          <a:xfrm>
            <a:off x="6372200" y="3140968"/>
            <a:ext cx="2127250" cy="1123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6752" y="771073"/>
            <a:ext cx="8496944" cy="5518482"/>
          </a:xfrm>
        </p:spPr>
        <p:txBody>
          <a:bodyPr/>
          <a:lstStyle/>
          <a:p>
            <a:endParaRPr lang="de-CH" sz="800" b="1" dirty="0" smtClean="0">
              <a:latin typeface="+mj-lt"/>
            </a:endParaRPr>
          </a:p>
          <a:p>
            <a:pPr algn="l">
              <a:lnSpc>
                <a:spcPct val="125000"/>
              </a:lnSpc>
              <a:spcBef>
                <a:spcPts val="0"/>
              </a:spcBef>
            </a:pPr>
            <a:endParaRPr lang="de-CH" sz="2400" dirty="0" smtClean="0"/>
          </a:p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de-CH" sz="2400" dirty="0" smtClean="0"/>
              <a:t>Die KABO vertritt die Bedürfnisse von Menschen mit einer Beeinträchtigung auf kantonaler Ebene. </a:t>
            </a:r>
          </a:p>
          <a:p>
            <a:pPr algn="l">
              <a:lnSpc>
                <a:spcPct val="125000"/>
              </a:lnSpc>
              <a:spcBef>
                <a:spcPts val="0"/>
              </a:spcBef>
            </a:pPr>
            <a:endParaRPr lang="de-CH" sz="2400" dirty="0" smtClean="0"/>
          </a:p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de-CH" sz="2400" dirty="0" smtClean="0"/>
              <a:t>Das gemeinsame Auftreten soll den Anliegen ihrer Organisationen zu mehr Gewicht verhelfen. </a:t>
            </a:r>
          </a:p>
          <a:p>
            <a:pPr algn="l">
              <a:lnSpc>
                <a:spcPct val="125000"/>
              </a:lnSpc>
              <a:spcBef>
                <a:spcPts val="0"/>
              </a:spcBef>
            </a:pPr>
            <a:endParaRPr lang="de-CH" sz="2400" dirty="0" smtClean="0"/>
          </a:p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de-CH" sz="2400" dirty="0" smtClean="0"/>
              <a:t>Sie soll aber auch für Aussenstehende, wie Behörden, Verwaltung, Medien einen klaren Adressaten für Behindertenfragen bilden.</a:t>
            </a:r>
          </a:p>
          <a:p>
            <a:endParaRPr lang="de-CH" sz="3600" dirty="0" smtClean="0"/>
          </a:p>
          <a:p>
            <a:endParaRPr lang="de-CH" sz="2400" dirty="0"/>
          </a:p>
          <a:p>
            <a:endParaRPr lang="de-CH" sz="3600" b="1" dirty="0" smtClean="0">
              <a:latin typeface="+mj-lt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1520" y="211354"/>
            <a:ext cx="864096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CH" sz="2400" b="1" dirty="0"/>
              <a:t>KABO</a:t>
            </a:r>
            <a:endParaRPr lang="de-CH" sz="2400" dirty="0"/>
          </a:p>
          <a:p>
            <a:endParaRPr lang="de-CH" sz="2000" u="sng" dirty="0"/>
          </a:p>
        </p:txBody>
      </p:sp>
      <p:cxnSp>
        <p:nvCxnSpPr>
          <p:cNvPr id="3" name="Gerade Verbindung 2"/>
          <p:cNvCxnSpPr/>
          <p:nvPr/>
        </p:nvCxnSpPr>
        <p:spPr>
          <a:xfrm>
            <a:off x="276752" y="692696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29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602" y="836712"/>
            <a:ext cx="8173416" cy="5904656"/>
          </a:xfrm>
        </p:spPr>
        <p:txBody>
          <a:bodyPr/>
          <a:lstStyle/>
          <a:p>
            <a:endParaRPr lang="de-CH" sz="800" b="1" dirty="0" smtClean="0">
              <a:latin typeface="+mj-lt"/>
            </a:endParaRPr>
          </a:p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de-CH" sz="2400" dirty="0" smtClean="0"/>
              <a:t>Die </a:t>
            </a:r>
            <a:r>
              <a:rPr lang="de-CH" sz="2400" dirty="0"/>
              <a:t>Konferenz nimmt Einfluss auf die Gestaltung kantonaler Gesetze, Dekrete und Verordnungen durch </a:t>
            </a:r>
            <a:r>
              <a:rPr lang="de-CH" sz="2400" dirty="0" smtClean="0"/>
              <a:t>Stellungnahmen </a:t>
            </a:r>
            <a:r>
              <a:rPr lang="de-CH" sz="2400" dirty="0"/>
              <a:t>im Rahmen von Vernehmlassungen oder durch gezielte Informationen. </a:t>
            </a:r>
            <a:endParaRPr lang="de-CH" sz="2400" dirty="0" smtClean="0"/>
          </a:p>
          <a:p>
            <a:pPr algn="l">
              <a:lnSpc>
                <a:spcPct val="125000"/>
              </a:lnSpc>
              <a:spcBef>
                <a:spcPts val="0"/>
              </a:spcBef>
            </a:pPr>
            <a:endParaRPr lang="de-CH" sz="2400" dirty="0" smtClean="0"/>
          </a:p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de-CH" sz="2400" dirty="0" smtClean="0"/>
              <a:t>Im </a:t>
            </a:r>
            <a:r>
              <a:rPr lang="de-CH" sz="2400" dirty="0"/>
              <a:t>weiteren erfasst sie Lücken und grundsätzliche Probleme in der Behindertenarbeit, erarbeitet Lösungsvorschläge und leitet Realisierungsmassnahmen ein.</a:t>
            </a:r>
            <a:endParaRPr lang="de-CH" sz="3600" dirty="0" smtClean="0"/>
          </a:p>
          <a:p>
            <a:endParaRPr lang="de-CH" sz="2400" dirty="0"/>
          </a:p>
          <a:p>
            <a:endParaRPr lang="de-CH" sz="3600" b="1" dirty="0" smtClean="0">
              <a:latin typeface="+mj-lt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1520" y="211354"/>
            <a:ext cx="864096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CH" sz="2400" b="1" dirty="0"/>
              <a:t>KABO</a:t>
            </a:r>
            <a:endParaRPr lang="de-CH" sz="2400" dirty="0"/>
          </a:p>
          <a:p>
            <a:endParaRPr lang="de-CH" sz="2000" u="sng" dirty="0"/>
          </a:p>
        </p:txBody>
      </p:sp>
      <p:cxnSp>
        <p:nvCxnSpPr>
          <p:cNvPr id="3" name="Gerade Verbindung 2"/>
          <p:cNvCxnSpPr/>
          <p:nvPr/>
        </p:nvCxnSpPr>
        <p:spPr>
          <a:xfrm>
            <a:off x="323528" y="692696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987" y="4797152"/>
            <a:ext cx="2540681" cy="2032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08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2187" y="1208679"/>
            <a:ext cx="8558203" cy="5472608"/>
          </a:xfrm>
        </p:spPr>
        <p:txBody>
          <a:bodyPr/>
          <a:lstStyle/>
          <a:p>
            <a:endParaRPr lang="de-CH" sz="800" b="1" dirty="0" smtClean="0">
              <a:latin typeface="+mj-lt"/>
            </a:endParaRPr>
          </a:p>
          <a:p>
            <a:pPr algn="l">
              <a:lnSpc>
                <a:spcPct val="125000"/>
              </a:lnSpc>
              <a:spcBef>
                <a:spcPts val="0"/>
              </a:spcBef>
            </a:pPr>
            <a:endParaRPr lang="de-CH" sz="1800" dirty="0" smtClean="0"/>
          </a:p>
          <a:p>
            <a:pPr algn="l">
              <a:lnSpc>
                <a:spcPct val="125000"/>
              </a:lnSpc>
              <a:spcBef>
                <a:spcPts val="0"/>
              </a:spcBef>
            </a:pPr>
            <a:endParaRPr lang="de-CH" sz="2400" dirty="0" smtClean="0"/>
          </a:p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de-CH" sz="2400" dirty="0" smtClean="0"/>
              <a:t>41 </a:t>
            </a:r>
            <a:r>
              <a:rPr lang="de-CH" sz="2400" dirty="0"/>
              <a:t>Kantonale, regionale oder lokale Behinderten- und Selbsthilfeorganisationen, </a:t>
            </a:r>
            <a:r>
              <a:rPr lang="de-CH" sz="2400" dirty="0" smtClean="0"/>
              <a:t>Elternvereinigungen, </a:t>
            </a:r>
            <a:r>
              <a:rPr lang="de-CH" sz="2400" dirty="0"/>
              <a:t/>
            </a:r>
            <a:br>
              <a:rPr lang="de-CH" sz="2400" dirty="0"/>
            </a:br>
            <a:r>
              <a:rPr lang="de-CH" sz="2400" dirty="0" smtClean="0"/>
              <a:t>Angehörigen-Vereinigungen, Institutionen </a:t>
            </a:r>
            <a:r>
              <a:rPr lang="de-CH" sz="2400" dirty="0"/>
              <a:t>und </a:t>
            </a:r>
            <a:endParaRPr lang="de-CH" sz="2400" dirty="0" smtClean="0"/>
          </a:p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de-CH" sz="2400" dirty="0" smtClean="0"/>
              <a:t>Organisationen </a:t>
            </a:r>
            <a:r>
              <a:rPr lang="de-CH" sz="2400" dirty="0"/>
              <a:t>der </a:t>
            </a:r>
            <a:r>
              <a:rPr lang="de-CH" sz="2400" dirty="0" smtClean="0"/>
              <a:t>Fachhilfe</a:t>
            </a:r>
            <a:r>
              <a:rPr lang="de-CH" sz="2400" dirty="0"/>
              <a:t> </a:t>
            </a:r>
            <a:r>
              <a:rPr lang="de-CH" sz="2400" dirty="0" smtClean="0"/>
              <a:t>vertreten total rund 5’500 Mitglieder.</a:t>
            </a:r>
          </a:p>
          <a:p>
            <a:pPr algn="l"/>
            <a:endParaRPr lang="de-CH" sz="2400" dirty="0"/>
          </a:p>
          <a:p>
            <a:endParaRPr lang="de-CH" sz="6000" dirty="0"/>
          </a:p>
          <a:p>
            <a:endParaRPr lang="de-CH" sz="3600" b="1" dirty="0" smtClean="0">
              <a:latin typeface="+mj-lt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1520" y="211354"/>
            <a:ext cx="864096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CH" sz="2400" b="1" dirty="0"/>
              <a:t>KABO</a:t>
            </a:r>
            <a:endParaRPr lang="de-CH" sz="2400" dirty="0"/>
          </a:p>
          <a:p>
            <a:endParaRPr lang="de-CH" sz="2000" u="sng" dirty="0"/>
          </a:p>
        </p:txBody>
      </p:sp>
      <p:cxnSp>
        <p:nvCxnSpPr>
          <p:cNvPr id="3" name="Gerade Verbindung 2"/>
          <p:cNvCxnSpPr/>
          <p:nvPr/>
        </p:nvCxnSpPr>
        <p:spPr>
          <a:xfrm>
            <a:off x="276752" y="692696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3"/>
          <p:cNvSpPr/>
          <p:nvPr/>
        </p:nvSpPr>
        <p:spPr>
          <a:xfrm>
            <a:off x="248557" y="1124744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b="1" dirty="0" smtClean="0"/>
              <a:t>Mitglieder</a:t>
            </a:r>
          </a:p>
        </p:txBody>
      </p:sp>
      <p:pic>
        <p:nvPicPr>
          <p:cNvPr id="7" name="Grafik 6" descr="Bildergebnis für Vernetzu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933056"/>
            <a:ext cx="4573692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938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693061"/>
            <a:ext cx="8173416" cy="5544616"/>
          </a:xfrm>
        </p:spPr>
        <p:txBody>
          <a:bodyPr/>
          <a:lstStyle/>
          <a:p>
            <a:pPr algn="l"/>
            <a:r>
              <a:rPr lang="de-CH" sz="2400" b="1" dirty="0" smtClean="0"/>
              <a:t>Ziele der KABO</a:t>
            </a:r>
            <a:endParaRPr lang="de-CH" sz="2400" b="1" dirty="0"/>
          </a:p>
          <a:p>
            <a:pPr lvl="0" algn="l"/>
            <a:r>
              <a:rPr lang="de-CH" sz="2400" b="1" dirty="0" smtClean="0"/>
              <a:t>UNO Behindertenrechts-Konvention</a:t>
            </a:r>
            <a:endParaRPr lang="de-CH" sz="2400" dirty="0"/>
          </a:p>
          <a:p>
            <a:pPr algn="l"/>
            <a:r>
              <a:rPr lang="de-CH" sz="2400" dirty="0" smtClean="0"/>
              <a:t>Die </a:t>
            </a:r>
            <a:r>
              <a:rPr lang="de-CH" sz="2400" dirty="0"/>
              <a:t>UNO BRK fordert uns in vielen Aussagen heraus. Was verstehen wir unter Inklusion? Wo ist die Wahlfreiheit für Menschen mit Behinderung bei der Arbeit, Bildung oder beim Wohnen</a:t>
            </a:r>
            <a:r>
              <a:rPr lang="de-CH" sz="2400" dirty="0" smtClean="0"/>
              <a:t>?</a:t>
            </a:r>
            <a:endParaRPr lang="de-CH" sz="2400" dirty="0"/>
          </a:p>
          <a:p>
            <a:pPr algn="l"/>
            <a:endParaRPr lang="de-CH" sz="2400" dirty="0"/>
          </a:p>
          <a:p>
            <a:pPr algn="l"/>
            <a:r>
              <a:rPr lang="de-CH" sz="2400" dirty="0"/>
              <a:t>Die KABO will </a:t>
            </a:r>
            <a:r>
              <a:rPr lang="de-CH" sz="2400" dirty="0" smtClean="0"/>
              <a:t>sensibilisieren</a:t>
            </a:r>
          </a:p>
          <a:p>
            <a:pPr algn="l"/>
            <a:r>
              <a:rPr lang="de-CH" sz="2400" dirty="0" smtClean="0"/>
              <a:t>und </a:t>
            </a:r>
            <a:r>
              <a:rPr lang="de-CH" sz="2400" dirty="0"/>
              <a:t>die </a:t>
            </a:r>
            <a:r>
              <a:rPr lang="de-CH" sz="2400" dirty="0" smtClean="0"/>
              <a:t>Auseinandersetzung</a:t>
            </a:r>
          </a:p>
          <a:p>
            <a:pPr algn="l"/>
            <a:r>
              <a:rPr lang="de-CH" sz="2400" smtClean="0"/>
              <a:t>mit </a:t>
            </a:r>
            <a:r>
              <a:rPr lang="de-CH" sz="2400" dirty="0"/>
              <a:t>den </a:t>
            </a:r>
            <a:r>
              <a:rPr lang="de-CH" sz="2400" dirty="0" smtClean="0"/>
              <a:t>Inhalte der</a:t>
            </a:r>
          </a:p>
          <a:p>
            <a:pPr algn="l"/>
            <a:r>
              <a:rPr lang="de-CH" sz="2400" dirty="0" smtClean="0"/>
              <a:t>UNO </a:t>
            </a:r>
            <a:r>
              <a:rPr lang="de-CH" sz="2400" dirty="0"/>
              <a:t>BRK fördern.</a:t>
            </a:r>
          </a:p>
          <a:p>
            <a:pPr algn="l"/>
            <a:endParaRPr lang="de-CH" sz="2000" dirty="0"/>
          </a:p>
          <a:p>
            <a:pPr algn="l"/>
            <a:endParaRPr lang="de-CH" sz="2000" dirty="0"/>
          </a:p>
          <a:p>
            <a:pPr algn="l"/>
            <a:endParaRPr lang="de-CH" sz="2400" dirty="0"/>
          </a:p>
          <a:p>
            <a:endParaRPr lang="de-CH" sz="3600" b="1" dirty="0" smtClean="0">
              <a:latin typeface="+mj-lt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1520" y="211354"/>
            <a:ext cx="864096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CH" sz="2400" b="1" dirty="0"/>
              <a:t>KABO</a:t>
            </a:r>
            <a:endParaRPr lang="de-CH" sz="2400" dirty="0"/>
          </a:p>
          <a:p>
            <a:endParaRPr lang="de-CH" sz="2000" u="sng" dirty="0"/>
          </a:p>
        </p:txBody>
      </p:sp>
      <p:cxnSp>
        <p:nvCxnSpPr>
          <p:cNvPr id="3" name="Gerade Verbindung 2"/>
          <p:cNvCxnSpPr/>
          <p:nvPr/>
        </p:nvCxnSpPr>
        <p:spPr>
          <a:xfrm>
            <a:off x="276752" y="692696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9" t="3146" r="23575" b="2252"/>
          <a:stretch/>
        </p:blipFill>
        <p:spPr bwMode="auto">
          <a:xfrm>
            <a:off x="4354029" y="2704011"/>
            <a:ext cx="4389120" cy="4153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8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" t="7941" r="2870" b="7873"/>
          <a:stretch/>
        </p:blipFill>
        <p:spPr bwMode="auto">
          <a:xfrm>
            <a:off x="4651309" y="744948"/>
            <a:ext cx="4122387" cy="4402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9450" y="693061"/>
            <a:ext cx="8787046" cy="5544616"/>
          </a:xfrm>
        </p:spPr>
        <p:txBody>
          <a:bodyPr/>
          <a:lstStyle/>
          <a:p>
            <a:pPr algn="l"/>
            <a:r>
              <a:rPr lang="de-CH" sz="2400" b="1" dirty="0" smtClean="0"/>
              <a:t>Selbstbestimmung</a:t>
            </a:r>
            <a:endParaRPr lang="de-CH" sz="2400" b="1" dirty="0"/>
          </a:p>
          <a:p>
            <a:pPr algn="l"/>
            <a:endParaRPr lang="de-CH" sz="2000" dirty="0" smtClean="0"/>
          </a:p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de-CH" sz="2400" dirty="0" smtClean="0"/>
              <a:t>Zu oft entscheiden Nicht-Betroffene</a:t>
            </a:r>
          </a:p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de-CH" sz="2400" dirty="0" smtClean="0"/>
              <a:t>über Menschen mit einer Behinderung.</a:t>
            </a:r>
          </a:p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de-CH" sz="2400" dirty="0"/>
              <a:t>Z</a:t>
            </a:r>
            <a:r>
              <a:rPr lang="de-CH" sz="2400" dirty="0" smtClean="0"/>
              <a:t>u selten</a:t>
            </a:r>
            <a:r>
              <a:rPr lang="de-CH" sz="2400" dirty="0"/>
              <a:t> </a:t>
            </a:r>
            <a:r>
              <a:rPr lang="de-CH" sz="2400" dirty="0" smtClean="0"/>
              <a:t>sind </a:t>
            </a:r>
            <a:r>
              <a:rPr lang="de-CH" sz="2400" dirty="0"/>
              <a:t>Menschen </a:t>
            </a:r>
            <a:r>
              <a:rPr lang="de-CH" sz="2400" dirty="0" smtClean="0"/>
              <a:t>mit</a:t>
            </a:r>
          </a:p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de-CH" sz="2400" dirty="0" smtClean="0"/>
              <a:t>Behinderung in Entscheidungen </a:t>
            </a:r>
          </a:p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de-CH" sz="2400" dirty="0"/>
              <a:t>e</a:t>
            </a:r>
            <a:r>
              <a:rPr lang="de-CH" sz="2400" dirty="0" smtClean="0"/>
              <a:t>inbezogen, die wiederum</a:t>
            </a:r>
          </a:p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de-CH" sz="2400" dirty="0"/>
              <a:t>d</a:t>
            </a:r>
            <a:r>
              <a:rPr lang="de-CH" sz="2400" dirty="0" smtClean="0"/>
              <a:t>irekte Auswirkungen auf ihr </a:t>
            </a:r>
          </a:p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de-CH" sz="2400" dirty="0" smtClean="0"/>
              <a:t>Leben haben!</a:t>
            </a:r>
          </a:p>
          <a:p>
            <a:pPr algn="l"/>
            <a:r>
              <a:rPr lang="de-CH" sz="2400" dirty="0" smtClean="0"/>
              <a:t> </a:t>
            </a:r>
            <a:endParaRPr lang="de-CH" sz="2400" dirty="0"/>
          </a:p>
          <a:p>
            <a:pPr algn="l"/>
            <a:r>
              <a:rPr lang="de-CH" sz="2400" dirty="0" smtClean="0">
                <a:sym typeface="Wingdings" panose="05000000000000000000" pitchFamily="2" charset="2"/>
              </a:rPr>
              <a:t> Unser Ziel: </a:t>
            </a:r>
            <a:r>
              <a:rPr lang="de-CH" sz="2400" dirty="0" smtClean="0"/>
              <a:t>In der KABO sollen hauptsächlich Menschen mit einer Beeinträchtigung vertreten sein.</a:t>
            </a:r>
            <a:endParaRPr lang="de-CH" sz="2400" dirty="0"/>
          </a:p>
          <a:p>
            <a:pPr algn="l"/>
            <a:endParaRPr lang="de-CH" sz="2000" dirty="0"/>
          </a:p>
          <a:p>
            <a:pPr algn="l"/>
            <a:endParaRPr lang="de-CH" sz="2400" dirty="0"/>
          </a:p>
          <a:p>
            <a:endParaRPr lang="de-CH" sz="3600" b="1" dirty="0" smtClean="0">
              <a:latin typeface="+mj-lt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1520" y="211354"/>
            <a:ext cx="864096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CH" sz="2400" b="1" dirty="0"/>
              <a:t>KABO</a:t>
            </a:r>
            <a:endParaRPr lang="de-CH" sz="2400" dirty="0"/>
          </a:p>
          <a:p>
            <a:endParaRPr lang="de-CH" sz="2000" u="sng" dirty="0"/>
          </a:p>
        </p:txBody>
      </p:sp>
      <p:cxnSp>
        <p:nvCxnSpPr>
          <p:cNvPr id="3" name="Gerade Verbindung 2"/>
          <p:cNvCxnSpPr/>
          <p:nvPr/>
        </p:nvCxnSpPr>
        <p:spPr>
          <a:xfrm>
            <a:off x="276752" y="692696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04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277" y="908720"/>
            <a:ext cx="8173416" cy="5328592"/>
          </a:xfrm>
        </p:spPr>
        <p:txBody>
          <a:bodyPr/>
          <a:lstStyle/>
          <a:p>
            <a:endParaRPr lang="de-CH" sz="800" b="1" dirty="0" smtClean="0">
              <a:latin typeface="+mj-lt"/>
            </a:endParaRPr>
          </a:p>
          <a:p>
            <a:pPr algn="l"/>
            <a:r>
              <a:rPr lang="de-CH" sz="2400" b="1" dirty="0" smtClean="0"/>
              <a:t>Interessengruppe für </a:t>
            </a:r>
          </a:p>
          <a:p>
            <a:pPr algn="l"/>
            <a:r>
              <a:rPr lang="de-CH" sz="2400" b="1" dirty="0" smtClean="0"/>
              <a:t>Behindertenfragen des </a:t>
            </a:r>
            <a:br>
              <a:rPr lang="de-CH" sz="2400" b="1" dirty="0" smtClean="0"/>
            </a:br>
            <a:r>
              <a:rPr lang="de-CH" sz="2400" b="1" dirty="0" smtClean="0"/>
              <a:t>Grossen Rates 2017-2020</a:t>
            </a:r>
          </a:p>
          <a:p>
            <a:pPr algn="l"/>
            <a:endParaRPr lang="de-CH" sz="2400" dirty="0" smtClean="0"/>
          </a:p>
          <a:p>
            <a:pPr algn="l"/>
            <a:r>
              <a:rPr lang="de-CH" sz="2400" b="1" dirty="0" smtClean="0"/>
              <a:t>Arbeitsweise</a:t>
            </a:r>
          </a:p>
          <a:p>
            <a:pPr algn="l"/>
            <a:r>
              <a:rPr lang="de-CH" sz="1800" dirty="0" smtClean="0"/>
              <a:t>Aufgrund der Herausforderungen durch die UNO-BRK politische Vorstösse in GR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CH" sz="1800" dirty="0" smtClean="0"/>
              <a:t>Kant. Behindertengleichstellungsgesetz oder ein entsprechender Gesetzesartikel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CH" sz="1800" dirty="0" smtClean="0"/>
              <a:t>Assistenz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CH" sz="1800" dirty="0" smtClean="0"/>
              <a:t>Kommunikation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CH" sz="1800" dirty="0" smtClean="0"/>
              <a:t>Ambulant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CH" sz="1800" dirty="0" smtClean="0"/>
              <a:t>Stimm-  und Wahlrecht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CH" sz="1800" dirty="0" smtClean="0"/>
              <a:t>Politische Partizipation</a:t>
            </a:r>
            <a:endParaRPr lang="de-CH" sz="1800" dirty="0" smtClean="0"/>
          </a:p>
          <a:p>
            <a:pPr algn="l"/>
            <a:endParaRPr lang="de-CH" sz="2400" dirty="0"/>
          </a:p>
          <a:p>
            <a:pPr algn="l">
              <a:lnSpc>
                <a:spcPct val="125000"/>
              </a:lnSpc>
              <a:spcBef>
                <a:spcPts val="0"/>
              </a:spcBef>
            </a:pPr>
            <a:endParaRPr lang="de-CH" sz="2400" dirty="0"/>
          </a:p>
          <a:p>
            <a:endParaRPr lang="de-CH" sz="3600" b="1" dirty="0" smtClean="0">
              <a:latin typeface="+mj-lt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1520" y="211354"/>
            <a:ext cx="864096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CH" sz="2400" b="1" dirty="0"/>
              <a:t>KABO</a:t>
            </a:r>
            <a:endParaRPr lang="de-CH" sz="2400" dirty="0"/>
          </a:p>
          <a:p>
            <a:endParaRPr lang="de-CH" sz="2000" u="sng" dirty="0"/>
          </a:p>
        </p:txBody>
      </p:sp>
      <p:cxnSp>
        <p:nvCxnSpPr>
          <p:cNvPr id="3" name="Gerade Verbindung 2"/>
          <p:cNvCxnSpPr/>
          <p:nvPr/>
        </p:nvCxnSpPr>
        <p:spPr>
          <a:xfrm>
            <a:off x="276752" y="692696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2656"/>
            <a:ext cx="3955647" cy="2462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868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Bildschirmpräsentation (4:3)</PresentationFormat>
  <Paragraphs>79</Paragraphs>
  <Slides>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Pro Infirmis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JHST</dc:creator>
  <cp:lastModifiedBy>Steggerda John</cp:lastModifiedBy>
  <cp:revision>242</cp:revision>
  <cp:lastPrinted>2016-03-17T12:30:01Z</cp:lastPrinted>
  <dcterms:created xsi:type="dcterms:W3CDTF">2008-03-27T13:53:42Z</dcterms:created>
  <dcterms:modified xsi:type="dcterms:W3CDTF">2018-06-19T08:06:41Z</dcterms:modified>
</cp:coreProperties>
</file>