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84" r:id="rId3"/>
    <p:sldId id="280" r:id="rId4"/>
    <p:sldId id="282" r:id="rId5"/>
    <p:sldId id="288" r:id="rId6"/>
    <p:sldId id="289" r:id="rId7"/>
    <p:sldId id="279" r:id="rId8"/>
    <p:sldId id="283" r:id="rId9"/>
    <p:sldId id="257" r:id="rId10"/>
    <p:sldId id="285" r:id="rId11"/>
    <p:sldId id="291" r:id="rId12"/>
    <p:sldId id="292" r:id="rId13"/>
    <p:sldId id="287" r:id="rId14"/>
    <p:sldId id="258" r:id="rId15"/>
    <p:sldId id="274" r:id="rId16"/>
    <p:sldId id="275" r:id="rId17"/>
    <p:sldId id="259" r:id="rId18"/>
    <p:sldId id="270" r:id="rId19"/>
    <p:sldId id="286" r:id="rId20"/>
    <p:sldId id="293" r:id="rId21"/>
    <p:sldId id="294" r:id="rId22"/>
    <p:sldId id="260" r:id="rId23"/>
    <p:sldId id="271" r:id="rId24"/>
  </p:sldIdLst>
  <p:sldSz cx="9144000" cy="6858000" type="screen4x3"/>
  <p:notesSz cx="6797675" cy="9926638"/>
  <p:defaultTextStyle>
    <a:defPPr>
      <a:defRPr lang="de-CH"/>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389"/>
    <a:srgbClr val="EEEE4A"/>
    <a:srgbClr val="FDFB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ittlere Formatvorlage 1 - Akz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76" autoAdjust="0"/>
  </p:normalViewPr>
  <p:slideViewPr>
    <p:cSldViewPr>
      <p:cViewPr>
        <p:scale>
          <a:sx n="73" d="100"/>
          <a:sy n="73" d="100"/>
        </p:scale>
        <p:origin x="-996" y="-7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C65D74F-54FA-449E-9918-3DFB7377555A}" type="datetimeFigureOut">
              <a:rPr lang="de-CH" smtClean="0"/>
              <a:t>21.03.2016</a:t>
            </a:fld>
            <a:endParaRPr lang="de-CH"/>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BED1B99D-8F81-4C5F-8470-58770A2BB948}" type="slidenum">
              <a:rPr lang="de-CH" smtClean="0"/>
              <a:t>‹Nr.›</a:t>
            </a:fld>
            <a:endParaRPr lang="de-CH"/>
          </a:p>
        </p:txBody>
      </p:sp>
    </p:spTree>
    <p:extLst>
      <p:ext uri="{BB962C8B-B14F-4D97-AF65-F5344CB8AC3E}">
        <p14:creationId xmlns:p14="http://schemas.microsoft.com/office/powerpoint/2010/main" val="12023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BED1B99D-8F81-4C5F-8470-58770A2BB948}" type="slidenum">
              <a:rPr lang="de-CH" smtClean="0"/>
              <a:t>2</a:t>
            </a:fld>
            <a:endParaRPr lang="de-CH"/>
          </a:p>
        </p:txBody>
      </p:sp>
    </p:spTree>
    <p:extLst>
      <p:ext uri="{BB962C8B-B14F-4D97-AF65-F5344CB8AC3E}">
        <p14:creationId xmlns:p14="http://schemas.microsoft.com/office/powerpoint/2010/main" val="2122803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lvl1pPr>
              <a:defRPr/>
            </a:lvl1pPr>
          </a:lstStyle>
          <a:p>
            <a:endParaRPr lang="de-CH"/>
          </a:p>
        </p:txBody>
      </p:sp>
      <p:sp>
        <p:nvSpPr>
          <p:cNvPr id="5" name="Fußzeilenplatzhalter 4"/>
          <p:cNvSpPr>
            <a:spLocks noGrp="1"/>
          </p:cNvSpPr>
          <p:nvPr>
            <p:ph type="ftr" sz="quarter" idx="11"/>
          </p:nvPr>
        </p:nvSpPr>
        <p:spPr/>
        <p:txBody>
          <a:bodyPr/>
          <a:lstStyle>
            <a:lvl1pPr>
              <a:defRPr/>
            </a:lvl1pPr>
          </a:lstStyle>
          <a:p>
            <a:endParaRPr lang="de-CH"/>
          </a:p>
        </p:txBody>
      </p:sp>
      <p:sp>
        <p:nvSpPr>
          <p:cNvPr id="6" name="Foliennummernplatzhalter 5"/>
          <p:cNvSpPr>
            <a:spLocks noGrp="1"/>
          </p:cNvSpPr>
          <p:nvPr>
            <p:ph type="sldNum" sz="quarter" idx="12"/>
          </p:nvPr>
        </p:nvSpPr>
        <p:spPr/>
        <p:txBody>
          <a:bodyPr/>
          <a:lstStyle>
            <a:lvl1pPr>
              <a:defRPr/>
            </a:lvl1pPr>
          </a:lstStyle>
          <a:p>
            <a:fld id="{3796CE79-1203-4E49-ACAD-A6F24172F6DC}" type="slidenum">
              <a:rPr lang="de-CH"/>
              <a:pPr/>
              <a:t>‹Nr.›</a:t>
            </a:fld>
            <a:endParaRPr lang="de-CH"/>
          </a:p>
        </p:txBody>
      </p:sp>
    </p:spTree>
    <p:extLst>
      <p:ext uri="{BB962C8B-B14F-4D97-AF65-F5344CB8AC3E}">
        <p14:creationId xmlns:p14="http://schemas.microsoft.com/office/powerpoint/2010/main" val="2387501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CH"/>
          </a:p>
        </p:txBody>
      </p:sp>
      <p:sp>
        <p:nvSpPr>
          <p:cNvPr id="5" name="Fußzeilenplatzhalter 4"/>
          <p:cNvSpPr>
            <a:spLocks noGrp="1"/>
          </p:cNvSpPr>
          <p:nvPr>
            <p:ph type="ftr" sz="quarter" idx="11"/>
          </p:nvPr>
        </p:nvSpPr>
        <p:spPr/>
        <p:txBody>
          <a:bodyPr/>
          <a:lstStyle>
            <a:lvl1pPr>
              <a:defRPr/>
            </a:lvl1pPr>
          </a:lstStyle>
          <a:p>
            <a:endParaRPr lang="de-CH"/>
          </a:p>
        </p:txBody>
      </p:sp>
      <p:sp>
        <p:nvSpPr>
          <p:cNvPr id="6" name="Foliennummernplatzhalter 5"/>
          <p:cNvSpPr>
            <a:spLocks noGrp="1"/>
          </p:cNvSpPr>
          <p:nvPr>
            <p:ph type="sldNum" sz="quarter" idx="12"/>
          </p:nvPr>
        </p:nvSpPr>
        <p:spPr/>
        <p:txBody>
          <a:bodyPr/>
          <a:lstStyle>
            <a:lvl1pPr>
              <a:defRPr/>
            </a:lvl1pPr>
          </a:lstStyle>
          <a:p>
            <a:fld id="{EA797E5F-59B3-4700-9EF5-F4340F44F6CB}" type="slidenum">
              <a:rPr lang="de-CH"/>
              <a:pPr/>
              <a:t>‹Nr.›</a:t>
            </a:fld>
            <a:endParaRPr lang="de-CH"/>
          </a:p>
        </p:txBody>
      </p:sp>
    </p:spTree>
    <p:extLst>
      <p:ext uri="{BB962C8B-B14F-4D97-AF65-F5344CB8AC3E}">
        <p14:creationId xmlns:p14="http://schemas.microsoft.com/office/powerpoint/2010/main" val="1916482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CH"/>
          </a:p>
        </p:txBody>
      </p:sp>
      <p:sp>
        <p:nvSpPr>
          <p:cNvPr id="5" name="Fußzeilenplatzhalter 4"/>
          <p:cNvSpPr>
            <a:spLocks noGrp="1"/>
          </p:cNvSpPr>
          <p:nvPr>
            <p:ph type="ftr" sz="quarter" idx="11"/>
          </p:nvPr>
        </p:nvSpPr>
        <p:spPr/>
        <p:txBody>
          <a:bodyPr/>
          <a:lstStyle>
            <a:lvl1pPr>
              <a:defRPr/>
            </a:lvl1pPr>
          </a:lstStyle>
          <a:p>
            <a:endParaRPr lang="de-CH"/>
          </a:p>
        </p:txBody>
      </p:sp>
      <p:sp>
        <p:nvSpPr>
          <p:cNvPr id="6" name="Foliennummernplatzhalter 5"/>
          <p:cNvSpPr>
            <a:spLocks noGrp="1"/>
          </p:cNvSpPr>
          <p:nvPr>
            <p:ph type="sldNum" sz="quarter" idx="12"/>
          </p:nvPr>
        </p:nvSpPr>
        <p:spPr/>
        <p:txBody>
          <a:bodyPr/>
          <a:lstStyle>
            <a:lvl1pPr>
              <a:defRPr/>
            </a:lvl1pPr>
          </a:lstStyle>
          <a:p>
            <a:fld id="{7DF1C6F4-0F6D-4F40-A455-4C031E025E5C}" type="slidenum">
              <a:rPr lang="de-CH"/>
              <a:pPr/>
              <a:t>‹Nr.›</a:t>
            </a:fld>
            <a:endParaRPr lang="de-CH"/>
          </a:p>
        </p:txBody>
      </p:sp>
    </p:spTree>
    <p:extLst>
      <p:ext uri="{BB962C8B-B14F-4D97-AF65-F5344CB8AC3E}">
        <p14:creationId xmlns:p14="http://schemas.microsoft.com/office/powerpoint/2010/main" val="2865933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CH"/>
          </a:p>
        </p:txBody>
      </p:sp>
      <p:sp>
        <p:nvSpPr>
          <p:cNvPr id="3" name="Tabellenplatzhalter 2"/>
          <p:cNvSpPr>
            <a:spLocks noGrp="1"/>
          </p:cNvSpPr>
          <p:nvPr>
            <p:ph type="tbl" idx="1"/>
          </p:nvPr>
        </p:nvSpPr>
        <p:spPr>
          <a:xfrm>
            <a:off x="457200" y="1600200"/>
            <a:ext cx="8229600" cy="4525963"/>
          </a:xfrm>
        </p:spPr>
        <p:txBody>
          <a:bodyPr/>
          <a:lstStyle/>
          <a:p>
            <a:endParaRPr lang="de-CH"/>
          </a:p>
        </p:txBody>
      </p:sp>
      <p:sp>
        <p:nvSpPr>
          <p:cNvPr id="4" name="Datumsplatzhalter 3"/>
          <p:cNvSpPr>
            <a:spLocks noGrp="1"/>
          </p:cNvSpPr>
          <p:nvPr>
            <p:ph type="dt" sz="half" idx="10"/>
          </p:nvPr>
        </p:nvSpPr>
        <p:spPr>
          <a:xfrm>
            <a:off x="457200" y="6245225"/>
            <a:ext cx="2133600" cy="476250"/>
          </a:xfrm>
        </p:spPr>
        <p:txBody>
          <a:bodyPr/>
          <a:lstStyle>
            <a:lvl1pPr>
              <a:defRPr/>
            </a:lvl1pPr>
          </a:lstStyle>
          <a:p>
            <a:endParaRPr lang="de-CH"/>
          </a:p>
        </p:txBody>
      </p:sp>
      <p:sp>
        <p:nvSpPr>
          <p:cNvPr id="5" name="Fußzeilenplatzhalter 4"/>
          <p:cNvSpPr>
            <a:spLocks noGrp="1"/>
          </p:cNvSpPr>
          <p:nvPr>
            <p:ph type="ftr" sz="quarter" idx="11"/>
          </p:nvPr>
        </p:nvSpPr>
        <p:spPr>
          <a:xfrm>
            <a:off x="3124200" y="6245225"/>
            <a:ext cx="2895600" cy="476250"/>
          </a:xfrm>
        </p:spPr>
        <p:txBody>
          <a:bodyPr/>
          <a:lstStyle>
            <a:lvl1pPr>
              <a:defRPr/>
            </a:lvl1pPr>
          </a:lstStyle>
          <a:p>
            <a:endParaRPr lang="de-CH"/>
          </a:p>
        </p:txBody>
      </p:sp>
      <p:sp>
        <p:nvSpPr>
          <p:cNvPr id="6" name="Foliennummernplatzhalter 5"/>
          <p:cNvSpPr>
            <a:spLocks noGrp="1"/>
          </p:cNvSpPr>
          <p:nvPr>
            <p:ph type="sldNum" sz="quarter" idx="12"/>
          </p:nvPr>
        </p:nvSpPr>
        <p:spPr>
          <a:xfrm>
            <a:off x="6553200" y="6245225"/>
            <a:ext cx="2133600" cy="476250"/>
          </a:xfrm>
        </p:spPr>
        <p:txBody>
          <a:bodyPr/>
          <a:lstStyle>
            <a:lvl1pPr>
              <a:defRPr/>
            </a:lvl1pPr>
          </a:lstStyle>
          <a:p>
            <a:fld id="{4D3B1EFB-B118-452B-AAD9-9EAF749B50DA}" type="slidenum">
              <a:rPr lang="de-CH"/>
              <a:pPr/>
              <a:t>‹Nr.›</a:t>
            </a:fld>
            <a:endParaRPr lang="de-CH"/>
          </a:p>
        </p:txBody>
      </p:sp>
    </p:spTree>
    <p:extLst>
      <p:ext uri="{BB962C8B-B14F-4D97-AF65-F5344CB8AC3E}">
        <p14:creationId xmlns:p14="http://schemas.microsoft.com/office/powerpoint/2010/main" val="936175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CH"/>
          </a:p>
        </p:txBody>
      </p:sp>
      <p:sp>
        <p:nvSpPr>
          <p:cNvPr id="5" name="Fußzeilenplatzhalter 4"/>
          <p:cNvSpPr>
            <a:spLocks noGrp="1"/>
          </p:cNvSpPr>
          <p:nvPr>
            <p:ph type="ftr" sz="quarter" idx="11"/>
          </p:nvPr>
        </p:nvSpPr>
        <p:spPr/>
        <p:txBody>
          <a:bodyPr/>
          <a:lstStyle>
            <a:lvl1pPr>
              <a:defRPr/>
            </a:lvl1pPr>
          </a:lstStyle>
          <a:p>
            <a:endParaRPr lang="de-CH"/>
          </a:p>
        </p:txBody>
      </p:sp>
      <p:sp>
        <p:nvSpPr>
          <p:cNvPr id="6" name="Foliennummernplatzhalter 5"/>
          <p:cNvSpPr>
            <a:spLocks noGrp="1"/>
          </p:cNvSpPr>
          <p:nvPr>
            <p:ph type="sldNum" sz="quarter" idx="12"/>
          </p:nvPr>
        </p:nvSpPr>
        <p:spPr/>
        <p:txBody>
          <a:bodyPr/>
          <a:lstStyle>
            <a:lvl1pPr>
              <a:defRPr/>
            </a:lvl1pPr>
          </a:lstStyle>
          <a:p>
            <a:fld id="{82C2A1EE-EDE7-4FF6-89B7-F19364A326FD}" type="slidenum">
              <a:rPr lang="de-CH"/>
              <a:pPr/>
              <a:t>‹Nr.›</a:t>
            </a:fld>
            <a:endParaRPr lang="de-CH"/>
          </a:p>
        </p:txBody>
      </p:sp>
    </p:spTree>
    <p:extLst>
      <p:ext uri="{BB962C8B-B14F-4D97-AF65-F5344CB8AC3E}">
        <p14:creationId xmlns:p14="http://schemas.microsoft.com/office/powerpoint/2010/main" val="1920242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CH"/>
          </a:p>
        </p:txBody>
      </p:sp>
      <p:sp>
        <p:nvSpPr>
          <p:cNvPr id="5" name="Fußzeilenplatzhalter 4"/>
          <p:cNvSpPr>
            <a:spLocks noGrp="1"/>
          </p:cNvSpPr>
          <p:nvPr>
            <p:ph type="ftr" sz="quarter" idx="11"/>
          </p:nvPr>
        </p:nvSpPr>
        <p:spPr/>
        <p:txBody>
          <a:bodyPr/>
          <a:lstStyle>
            <a:lvl1pPr>
              <a:defRPr/>
            </a:lvl1pPr>
          </a:lstStyle>
          <a:p>
            <a:endParaRPr lang="de-CH"/>
          </a:p>
        </p:txBody>
      </p:sp>
      <p:sp>
        <p:nvSpPr>
          <p:cNvPr id="6" name="Foliennummernplatzhalter 5"/>
          <p:cNvSpPr>
            <a:spLocks noGrp="1"/>
          </p:cNvSpPr>
          <p:nvPr>
            <p:ph type="sldNum" sz="quarter" idx="12"/>
          </p:nvPr>
        </p:nvSpPr>
        <p:spPr/>
        <p:txBody>
          <a:bodyPr/>
          <a:lstStyle>
            <a:lvl1pPr>
              <a:defRPr/>
            </a:lvl1pPr>
          </a:lstStyle>
          <a:p>
            <a:fld id="{5B854FF5-64FB-45E4-B8B4-0232BA0236C8}" type="slidenum">
              <a:rPr lang="de-CH"/>
              <a:pPr/>
              <a:t>‹Nr.›</a:t>
            </a:fld>
            <a:endParaRPr lang="de-CH"/>
          </a:p>
        </p:txBody>
      </p:sp>
    </p:spTree>
    <p:extLst>
      <p:ext uri="{BB962C8B-B14F-4D97-AF65-F5344CB8AC3E}">
        <p14:creationId xmlns:p14="http://schemas.microsoft.com/office/powerpoint/2010/main" val="3709006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CH"/>
          </a:p>
        </p:txBody>
      </p:sp>
      <p:sp>
        <p:nvSpPr>
          <p:cNvPr id="6" name="Fußzeilenplatzhalter 5"/>
          <p:cNvSpPr>
            <a:spLocks noGrp="1"/>
          </p:cNvSpPr>
          <p:nvPr>
            <p:ph type="ftr" sz="quarter" idx="11"/>
          </p:nvPr>
        </p:nvSpPr>
        <p:spPr/>
        <p:txBody>
          <a:bodyPr/>
          <a:lstStyle>
            <a:lvl1pPr>
              <a:defRPr/>
            </a:lvl1pPr>
          </a:lstStyle>
          <a:p>
            <a:endParaRPr lang="de-CH"/>
          </a:p>
        </p:txBody>
      </p:sp>
      <p:sp>
        <p:nvSpPr>
          <p:cNvPr id="7" name="Foliennummernplatzhalter 6"/>
          <p:cNvSpPr>
            <a:spLocks noGrp="1"/>
          </p:cNvSpPr>
          <p:nvPr>
            <p:ph type="sldNum" sz="quarter" idx="12"/>
          </p:nvPr>
        </p:nvSpPr>
        <p:spPr/>
        <p:txBody>
          <a:bodyPr/>
          <a:lstStyle>
            <a:lvl1pPr>
              <a:defRPr/>
            </a:lvl1pPr>
          </a:lstStyle>
          <a:p>
            <a:fld id="{B7B0D8A6-7F29-4AC7-A4A3-C8F5D0DA9336}" type="slidenum">
              <a:rPr lang="de-CH"/>
              <a:pPr/>
              <a:t>‹Nr.›</a:t>
            </a:fld>
            <a:endParaRPr lang="de-CH"/>
          </a:p>
        </p:txBody>
      </p:sp>
    </p:spTree>
    <p:extLst>
      <p:ext uri="{BB962C8B-B14F-4D97-AF65-F5344CB8AC3E}">
        <p14:creationId xmlns:p14="http://schemas.microsoft.com/office/powerpoint/2010/main" val="2968833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CH"/>
          </a:p>
        </p:txBody>
      </p:sp>
      <p:sp>
        <p:nvSpPr>
          <p:cNvPr id="8" name="Fußzeilenplatzhalter 7"/>
          <p:cNvSpPr>
            <a:spLocks noGrp="1"/>
          </p:cNvSpPr>
          <p:nvPr>
            <p:ph type="ftr" sz="quarter" idx="11"/>
          </p:nvPr>
        </p:nvSpPr>
        <p:spPr/>
        <p:txBody>
          <a:bodyPr/>
          <a:lstStyle>
            <a:lvl1pPr>
              <a:defRPr/>
            </a:lvl1pPr>
          </a:lstStyle>
          <a:p>
            <a:endParaRPr lang="de-CH"/>
          </a:p>
        </p:txBody>
      </p:sp>
      <p:sp>
        <p:nvSpPr>
          <p:cNvPr id="9" name="Foliennummernplatzhalter 8"/>
          <p:cNvSpPr>
            <a:spLocks noGrp="1"/>
          </p:cNvSpPr>
          <p:nvPr>
            <p:ph type="sldNum" sz="quarter" idx="12"/>
          </p:nvPr>
        </p:nvSpPr>
        <p:spPr/>
        <p:txBody>
          <a:bodyPr/>
          <a:lstStyle>
            <a:lvl1pPr>
              <a:defRPr/>
            </a:lvl1pPr>
          </a:lstStyle>
          <a:p>
            <a:fld id="{53E17399-3DFD-4218-A8F8-F78BFF77E64C}" type="slidenum">
              <a:rPr lang="de-CH"/>
              <a:pPr/>
              <a:t>‹Nr.›</a:t>
            </a:fld>
            <a:endParaRPr lang="de-CH"/>
          </a:p>
        </p:txBody>
      </p:sp>
    </p:spTree>
    <p:extLst>
      <p:ext uri="{BB962C8B-B14F-4D97-AF65-F5344CB8AC3E}">
        <p14:creationId xmlns:p14="http://schemas.microsoft.com/office/powerpoint/2010/main" val="4048562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CH"/>
          </a:p>
        </p:txBody>
      </p:sp>
      <p:sp>
        <p:nvSpPr>
          <p:cNvPr id="4" name="Fußzeilenplatzhalter 3"/>
          <p:cNvSpPr>
            <a:spLocks noGrp="1"/>
          </p:cNvSpPr>
          <p:nvPr>
            <p:ph type="ftr" sz="quarter" idx="11"/>
          </p:nvPr>
        </p:nvSpPr>
        <p:spPr/>
        <p:txBody>
          <a:bodyPr/>
          <a:lstStyle>
            <a:lvl1pPr>
              <a:defRPr/>
            </a:lvl1pPr>
          </a:lstStyle>
          <a:p>
            <a:endParaRPr lang="de-CH"/>
          </a:p>
        </p:txBody>
      </p:sp>
      <p:sp>
        <p:nvSpPr>
          <p:cNvPr id="5" name="Foliennummernplatzhalter 4"/>
          <p:cNvSpPr>
            <a:spLocks noGrp="1"/>
          </p:cNvSpPr>
          <p:nvPr>
            <p:ph type="sldNum" sz="quarter" idx="12"/>
          </p:nvPr>
        </p:nvSpPr>
        <p:spPr/>
        <p:txBody>
          <a:bodyPr/>
          <a:lstStyle>
            <a:lvl1pPr>
              <a:defRPr/>
            </a:lvl1pPr>
          </a:lstStyle>
          <a:p>
            <a:fld id="{A07A57C3-F417-4588-AF45-8C7991DB521E}" type="slidenum">
              <a:rPr lang="de-CH"/>
              <a:pPr/>
              <a:t>‹Nr.›</a:t>
            </a:fld>
            <a:endParaRPr lang="de-CH"/>
          </a:p>
        </p:txBody>
      </p:sp>
    </p:spTree>
    <p:extLst>
      <p:ext uri="{BB962C8B-B14F-4D97-AF65-F5344CB8AC3E}">
        <p14:creationId xmlns:p14="http://schemas.microsoft.com/office/powerpoint/2010/main" val="3425341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CH"/>
          </a:p>
        </p:txBody>
      </p:sp>
      <p:sp>
        <p:nvSpPr>
          <p:cNvPr id="3" name="Fußzeilenplatzhalter 2"/>
          <p:cNvSpPr>
            <a:spLocks noGrp="1"/>
          </p:cNvSpPr>
          <p:nvPr>
            <p:ph type="ftr" sz="quarter" idx="11"/>
          </p:nvPr>
        </p:nvSpPr>
        <p:spPr/>
        <p:txBody>
          <a:bodyPr/>
          <a:lstStyle>
            <a:lvl1pPr>
              <a:defRPr/>
            </a:lvl1pPr>
          </a:lstStyle>
          <a:p>
            <a:endParaRPr lang="de-CH"/>
          </a:p>
        </p:txBody>
      </p:sp>
      <p:sp>
        <p:nvSpPr>
          <p:cNvPr id="4" name="Foliennummernplatzhalter 3"/>
          <p:cNvSpPr>
            <a:spLocks noGrp="1"/>
          </p:cNvSpPr>
          <p:nvPr>
            <p:ph type="sldNum" sz="quarter" idx="12"/>
          </p:nvPr>
        </p:nvSpPr>
        <p:spPr/>
        <p:txBody>
          <a:bodyPr/>
          <a:lstStyle>
            <a:lvl1pPr>
              <a:defRPr/>
            </a:lvl1pPr>
          </a:lstStyle>
          <a:p>
            <a:fld id="{2F62C903-F2B1-4E44-90EE-4AD0D18A4951}" type="slidenum">
              <a:rPr lang="de-CH"/>
              <a:pPr/>
              <a:t>‹Nr.›</a:t>
            </a:fld>
            <a:endParaRPr lang="de-CH"/>
          </a:p>
        </p:txBody>
      </p:sp>
    </p:spTree>
    <p:extLst>
      <p:ext uri="{BB962C8B-B14F-4D97-AF65-F5344CB8AC3E}">
        <p14:creationId xmlns:p14="http://schemas.microsoft.com/office/powerpoint/2010/main" val="3822650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CH"/>
          </a:p>
        </p:txBody>
      </p:sp>
      <p:sp>
        <p:nvSpPr>
          <p:cNvPr id="6" name="Fußzeilenplatzhalter 5"/>
          <p:cNvSpPr>
            <a:spLocks noGrp="1"/>
          </p:cNvSpPr>
          <p:nvPr>
            <p:ph type="ftr" sz="quarter" idx="11"/>
          </p:nvPr>
        </p:nvSpPr>
        <p:spPr/>
        <p:txBody>
          <a:bodyPr/>
          <a:lstStyle>
            <a:lvl1pPr>
              <a:defRPr/>
            </a:lvl1pPr>
          </a:lstStyle>
          <a:p>
            <a:endParaRPr lang="de-CH"/>
          </a:p>
        </p:txBody>
      </p:sp>
      <p:sp>
        <p:nvSpPr>
          <p:cNvPr id="7" name="Foliennummernplatzhalter 6"/>
          <p:cNvSpPr>
            <a:spLocks noGrp="1"/>
          </p:cNvSpPr>
          <p:nvPr>
            <p:ph type="sldNum" sz="quarter" idx="12"/>
          </p:nvPr>
        </p:nvSpPr>
        <p:spPr/>
        <p:txBody>
          <a:bodyPr/>
          <a:lstStyle>
            <a:lvl1pPr>
              <a:defRPr/>
            </a:lvl1pPr>
          </a:lstStyle>
          <a:p>
            <a:fld id="{D6D786B4-20CA-4F86-8B5A-3E5D7F01B791}" type="slidenum">
              <a:rPr lang="de-CH"/>
              <a:pPr/>
              <a:t>‹Nr.›</a:t>
            </a:fld>
            <a:endParaRPr lang="de-CH"/>
          </a:p>
        </p:txBody>
      </p:sp>
    </p:spTree>
    <p:extLst>
      <p:ext uri="{BB962C8B-B14F-4D97-AF65-F5344CB8AC3E}">
        <p14:creationId xmlns:p14="http://schemas.microsoft.com/office/powerpoint/2010/main" val="2294389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CH"/>
          </a:p>
        </p:txBody>
      </p:sp>
      <p:sp>
        <p:nvSpPr>
          <p:cNvPr id="6" name="Fußzeilenplatzhalter 5"/>
          <p:cNvSpPr>
            <a:spLocks noGrp="1"/>
          </p:cNvSpPr>
          <p:nvPr>
            <p:ph type="ftr" sz="quarter" idx="11"/>
          </p:nvPr>
        </p:nvSpPr>
        <p:spPr/>
        <p:txBody>
          <a:bodyPr/>
          <a:lstStyle>
            <a:lvl1pPr>
              <a:defRPr/>
            </a:lvl1pPr>
          </a:lstStyle>
          <a:p>
            <a:endParaRPr lang="de-CH"/>
          </a:p>
        </p:txBody>
      </p:sp>
      <p:sp>
        <p:nvSpPr>
          <p:cNvPr id="7" name="Foliennummernplatzhalter 6"/>
          <p:cNvSpPr>
            <a:spLocks noGrp="1"/>
          </p:cNvSpPr>
          <p:nvPr>
            <p:ph type="sldNum" sz="quarter" idx="12"/>
          </p:nvPr>
        </p:nvSpPr>
        <p:spPr/>
        <p:txBody>
          <a:bodyPr/>
          <a:lstStyle>
            <a:lvl1pPr>
              <a:defRPr/>
            </a:lvl1pPr>
          </a:lstStyle>
          <a:p>
            <a:fld id="{C263AF0F-030E-4BAB-AA83-1378707367C0}" type="slidenum">
              <a:rPr lang="de-CH"/>
              <a:pPr/>
              <a:t>‹Nr.›</a:t>
            </a:fld>
            <a:endParaRPr lang="de-CH"/>
          </a:p>
        </p:txBody>
      </p:sp>
    </p:spTree>
    <p:extLst>
      <p:ext uri="{BB962C8B-B14F-4D97-AF65-F5344CB8AC3E}">
        <p14:creationId xmlns:p14="http://schemas.microsoft.com/office/powerpoint/2010/main" val="1909445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CH" smtClean="0"/>
              <a:t>Titelmasterformat durch Klicken bearbeiten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smtClean="0"/>
              <a:t>Textmasterformate durch Klicken bearbeiten</a:t>
            </a:r>
          </a:p>
          <a:p>
            <a:pPr lvl="1"/>
            <a:r>
              <a:rPr lang="de-CH" smtClean="0"/>
              <a:t>Zweite Ebene</a:t>
            </a:r>
          </a:p>
          <a:p>
            <a:pPr lvl="2"/>
            <a:r>
              <a:rPr lang="de-CH" smtClean="0"/>
              <a:t>Dritte Ebene</a:t>
            </a:r>
          </a:p>
          <a:p>
            <a:pPr lvl="3"/>
            <a:r>
              <a:rPr lang="de-CH" smtClean="0"/>
              <a:t>Vierte Ebene</a:t>
            </a:r>
          </a:p>
          <a:p>
            <a:pPr lvl="4"/>
            <a:r>
              <a:rPr lang="de-CH" smtClean="0"/>
              <a:t>Fünfte Ebene</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de-CH"/>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de-CH"/>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B118AEC-2838-466F-B78F-C43F3F092C33}" type="slidenum">
              <a:rPr lang="de-CH"/>
              <a:pPr/>
              <a:t>‹Nr.›</a:t>
            </a:fld>
            <a:endParaRPr lang="de-C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kaboag.ch/"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h/url?sa=i&amp;rct=j&amp;q=&amp;esrc=s&amp;source=images&amp;cd=&amp;cad=rja&amp;uact=8&amp;ved=0ahUKEwjJl-Db5P7KAhUEThQKHXmTCPIQjRwIBw&amp;url=http://www.haushalts-beratung.ch/themen&amp;psig=AFQjCNGHPkZZJqQvryTzKMg-jbpjsvLxYw&amp;ust=145579801118533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http://www.google.ch/url?sa=i&amp;rct=j&amp;q=&amp;esrc=s&amp;source=images&amp;cd=&amp;cad=rja&amp;uact=8&amp;ved=0ahUKEwjJ0KCi5v7KAhWCOBQKHRNBC1gQjRwIBw&amp;url=http://de.dreamstime.com/photos-images/kugeln-im-schwerpunkt.html&amp;psig=AFQjCNGZaTKfM0QsF5hlkaDf2nz9HFkuig&amp;ust=1455798497759664" TargetMode="External"/><Relationship Id="rId2" Type="http://schemas.openxmlformats.org/officeDocument/2006/relationships/hyperlink" Target="http://www.google.ch/url?sa=i&amp;rct=j&amp;q=&amp;esrc=s&amp;frm=1&amp;source=images&amp;cd=&amp;cad=rja&amp;uact=8&amp;docid=NL-VYt0zK7ZWWM&amp;tbnid=DjjImaXdeekblM:&amp;ved=0CAYQjRw&amp;url=http://uro-passau.de/?page_id%3D36&amp;ei=lIQhU-CMGsPpswb4tIH4CQ&amp;bvm=bv.62922401,d.d2k&amp;psig=AFQjCNFnKhlbu2ODmbJAH7VyZhmGRt-Lmw&amp;ust=1394791853130166" TargetMode="Externa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h/url?sa=i&amp;rct=j&amp;q=&amp;esrc=s&amp;source=images&amp;cd=&amp;cad=rja&amp;uact=8&amp;ved=0CAcQjRw&amp;url=http://www.ja-pics.net/r_sonstiges_70_profile_u_verzierungen_72_herzlich_willkommen_schriftzug_84849.html&amp;ei=GwfnVOWXOo3BPOLmgGg&amp;bvm=bv.86475890,d.ZWU&amp;psig=AFQjCNGiVFT4qt3vspeGoqwXT45qqs4YFg&amp;ust=1424513111057834"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youtube.com/watch?v=05IP1vj7wNY" TargetMode="External"/><Relationship Id="rId4" Type="http://schemas.openxmlformats.org/officeDocument/2006/relationships/hyperlink" Target="https://www.youtube.com/watch?v=HJTqOtuW0oQ"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431032" y="1052736"/>
            <a:ext cx="8173416" cy="4891992"/>
          </a:xfrm>
        </p:spPr>
        <p:txBody>
          <a:bodyPr/>
          <a:lstStyle/>
          <a:p>
            <a:endParaRPr lang="de-CH" sz="800" b="1" dirty="0" smtClean="0">
              <a:latin typeface="+mj-lt"/>
            </a:endParaRPr>
          </a:p>
          <a:p>
            <a:endParaRPr lang="de-CH" sz="3600" dirty="0"/>
          </a:p>
          <a:p>
            <a:endParaRPr lang="de-CH" sz="3600" dirty="0"/>
          </a:p>
          <a:p>
            <a:endParaRPr lang="de-CH" sz="6000" dirty="0"/>
          </a:p>
          <a:p>
            <a:endParaRPr lang="de-CH" sz="3600" b="1" dirty="0" smtClean="0">
              <a:latin typeface="+mj-lt"/>
            </a:endParaRPr>
          </a:p>
          <a:p>
            <a:pPr algn="l"/>
            <a:r>
              <a:rPr lang="de-CH" sz="3600" b="1" dirty="0" smtClean="0">
                <a:solidFill>
                  <a:schemeClr val="accent2">
                    <a:lumMod val="50000"/>
                  </a:schemeClr>
                </a:solidFill>
                <a:latin typeface="+mj-lt"/>
              </a:rPr>
              <a:t>zur  Delegiertenversammlung 2016</a:t>
            </a:r>
            <a:endParaRPr lang="de-CH" sz="3600" b="1" dirty="0">
              <a:solidFill>
                <a:schemeClr val="accent2">
                  <a:lumMod val="50000"/>
                </a:schemeClr>
              </a:solidFill>
              <a:latin typeface="+mj-l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617277"/>
            <a:ext cx="5715000"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hteck 4"/>
          <p:cNvSpPr/>
          <p:nvPr/>
        </p:nvSpPr>
        <p:spPr>
          <a:xfrm>
            <a:off x="467544" y="404664"/>
            <a:ext cx="8136904" cy="923330"/>
          </a:xfrm>
          <a:prstGeom prst="rect">
            <a:avLst/>
          </a:prstGeom>
          <a:solidFill>
            <a:schemeClr val="bg2"/>
          </a:solidFill>
        </p:spPr>
        <p:txBody>
          <a:bodyPr wrap="square">
            <a:spAutoFit/>
          </a:bodyPr>
          <a:lstStyle/>
          <a:p>
            <a:r>
              <a:rPr lang="de-CH" b="1" dirty="0">
                <a:solidFill>
                  <a:schemeClr val="bg1"/>
                </a:solidFill>
              </a:rPr>
              <a:t>KABO</a:t>
            </a:r>
            <a:endParaRPr lang="de-CH" dirty="0">
              <a:solidFill>
                <a:schemeClr val="bg1"/>
              </a:solidFill>
            </a:endParaRPr>
          </a:p>
          <a:p>
            <a:r>
              <a:rPr lang="de-CH" dirty="0">
                <a:solidFill>
                  <a:schemeClr val="bg1"/>
                </a:solidFill>
              </a:rPr>
              <a:t>Konferenz der Aargauischen</a:t>
            </a:r>
            <a:br>
              <a:rPr lang="de-CH" dirty="0">
                <a:solidFill>
                  <a:schemeClr val="bg1"/>
                </a:solidFill>
              </a:rPr>
            </a:br>
            <a:r>
              <a:rPr lang="de-CH" dirty="0">
                <a:solidFill>
                  <a:schemeClr val="bg1"/>
                </a:solidFill>
              </a:rPr>
              <a:t>Behindertenorganisationen</a:t>
            </a:r>
          </a:p>
        </p:txBody>
      </p:sp>
    </p:spTree>
  </p:cSld>
  <p:clrMapOvr>
    <a:masterClrMapping/>
  </p:clrMapOvr>
  <p:transition>
    <p:push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67544" y="1484784"/>
            <a:ext cx="8424936" cy="4525962"/>
          </a:xfrm>
        </p:spPr>
        <p:txBody>
          <a:bodyPr/>
          <a:lstStyle/>
          <a:p>
            <a:pPr marL="0" indent="0">
              <a:buNone/>
            </a:pPr>
            <a:r>
              <a:rPr lang="de-CH" sz="1200" b="1" dirty="0"/>
              <a:t> </a:t>
            </a:r>
            <a:endParaRPr lang="de-CH" sz="1200" dirty="0"/>
          </a:p>
          <a:p>
            <a:pPr marL="0" indent="0">
              <a:buNone/>
            </a:pPr>
            <a:r>
              <a:rPr lang="de-CH" sz="2800" b="1" dirty="0" smtClean="0"/>
              <a:t>Sozialpolitische Arbeit</a:t>
            </a:r>
          </a:p>
          <a:p>
            <a:pPr marL="0" indent="0">
              <a:buNone/>
            </a:pPr>
            <a:endParaRPr lang="de-CH" sz="1000" dirty="0"/>
          </a:p>
          <a:p>
            <a:pPr marL="0" indent="0">
              <a:spcAft>
                <a:spcPts val="600"/>
              </a:spcAft>
              <a:buNone/>
            </a:pPr>
            <a:r>
              <a:rPr lang="de-CH" sz="2800" b="1" dirty="0" smtClean="0"/>
              <a:t>Vernehmlassungen</a:t>
            </a:r>
          </a:p>
          <a:p>
            <a:pPr marL="0" indent="0">
              <a:spcBef>
                <a:spcPts val="0"/>
              </a:spcBef>
              <a:buNone/>
            </a:pPr>
            <a:r>
              <a:rPr lang="de-CH" sz="2800" dirty="0" smtClean="0"/>
              <a:t>Die </a:t>
            </a:r>
            <a:r>
              <a:rPr lang="de-CH" sz="2800" dirty="0"/>
              <a:t>KABO lies sich zu den Vernehmlassungen</a:t>
            </a:r>
          </a:p>
          <a:p>
            <a:r>
              <a:rPr lang="de-CH" sz="2800" dirty="0"/>
              <a:t>Sozialpolitische Planung Kanton Aargau (SOPLA)</a:t>
            </a:r>
          </a:p>
          <a:p>
            <a:pPr>
              <a:spcBef>
                <a:spcPts val="0"/>
              </a:spcBef>
            </a:pPr>
            <a:r>
              <a:rPr lang="de-CH" sz="2800" dirty="0"/>
              <a:t>Familienergänzende Kinderbetreuung Aargau </a:t>
            </a:r>
            <a:endParaRPr lang="de-CH" sz="2800" dirty="0" smtClean="0"/>
          </a:p>
          <a:p>
            <a:pPr>
              <a:spcBef>
                <a:spcPts val="0"/>
              </a:spcBef>
            </a:pPr>
            <a:r>
              <a:rPr lang="de-CH" sz="2800" dirty="0" smtClean="0"/>
              <a:t>Leistungsanalyse </a:t>
            </a:r>
            <a:r>
              <a:rPr lang="de-CH" sz="2800" dirty="0"/>
              <a:t>Kanton </a:t>
            </a:r>
            <a:r>
              <a:rPr lang="de-CH" sz="2800" dirty="0" smtClean="0"/>
              <a:t>Aargau </a:t>
            </a:r>
          </a:p>
          <a:p>
            <a:pPr>
              <a:spcBef>
                <a:spcPts val="0"/>
              </a:spcBef>
            </a:pPr>
            <a:r>
              <a:rPr lang="de-CH" sz="2800" dirty="0" smtClean="0"/>
              <a:t>Sozialhilfe </a:t>
            </a:r>
            <a:r>
              <a:rPr lang="de-CH" sz="2800" smtClean="0"/>
              <a:t>und Präventionsgesetz</a:t>
            </a:r>
            <a:endParaRPr lang="de-CH" sz="2800" dirty="0" smtClean="0"/>
          </a:p>
          <a:p>
            <a:pPr marL="0" indent="0">
              <a:spcBef>
                <a:spcPts val="0"/>
              </a:spcBef>
              <a:buNone/>
            </a:pPr>
            <a:r>
              <a:rPr lang="de-CH" sz="2800" dirty="0" smtClean="0"/>
              <a:t>verlauten</a:t>
            </a:r>
            <a:r>
              <a:rPr lang="de-CH" sz="2800" dirty="0"/>
              <a:t>.</a:t>
            </a:r>
          </a:p>
          <a:p>
            <a:pPr marL="0" indent="0">
              <a:spcBef>
                <a:spcPts val="0"/>
              </a:spcBef>
              <a:buNone/>
            </a:pPr>
            <a:r>
              <a:rPr lang="de-CH" sz="2800" dirty="0"/>
              <a:t> </a:t>
            </a:r>
          </a:p>
        </p:txBody>
      </p:sp>
      <p:sp>
        <p:nvSpPr>
          <p:cNvPr id="4" name="Rechteck 3"/>
          <p:cNvSpPr/>
          <p:nvPr/>
        </p:nvSpPr>
        <p:spPr>
          <a:xfrm>
            <a:off x="467544" y="404664"/>
            <a:ext cx="8136904" cy="923330"/>
          </a:xfrm>
          <a:prstGeom prst="rect">
            <a:avLst/>
          </a:prstGeom>
          <a:solidFill>
            <a:schemeClr val="bg2"/>
          </a:solidFill>
        </p:spPr>
        <p:txBody>
          <a:bodyPr wrap="square">
            <a:spAutoFit/>
          </a:bodyPr>
          <a:lstStyle/>
          <a:p>
            <a:r>
              <a:rPr lang="de-CH" b="1" dirty="0">
                <a:solidFill>
                  <a:schemeClr val="bg1"/>
                </a:solidFill>
              </a:rPr>
              <a:t>KABO</a:t>
            </a:r>
            <a:endParaRPr lang="de-CH" dirty="0">
              <a:solidFill>
                <a:schemeClr val="bg1"/>
              </a:solidFill>
            </a:endParaRPr>
          </a:p>
          <a:p>
            <a:r>
              <a:rPr lang="de-CH" dirty="0">
                <a:solidFill>
                  <a:schemeClr val="bg1"/>
                </a:solidFill>
              </a:rPr>
              <a:t>Konferenz der Aargauischen</a:t>
            </a:r>
            <a:br>
              <a:rPr lang="de-CH" dirty="0">
                <a:solidFill>
                  <a:schemeClr val="bg1"/>
                </a:solidFill>
              </a:rPr>
            </a:br>
            <a:r>
              <a:rPr lang="de-CH" dirty="0">
                <a:solidFill>
                  <a:schemeClr val="bg1"/>
                </a:solidFill>
              </a:rPr>
              <a:t>Behindertenorganisationen</a:t>
            </a:r>
          </a:p>
        </p:txBody>
      </p:sp>
    </p:spTree>
    <p:extLst>
      <p:ext uri="{BB962C8B-B14F-4D97-AF65-F5344CB8AC3E}">
        <p14:creationId xmlns:p14="http://schemas.microsoft.com/office/powerpoint/2010/main" val="3412081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67544" y="908720"/>
            <a:ext cx="8424936" cy="5472608"/>
          </a:xfrm>
        </p:spPr>
        <p:txBody>
          <a:bodyPr/>
          <a:lstStyle/>
          <a:p>
            <a:pPr marL="0" indent="0">
              <a:buNone/>
            </a:pPr>
            <a:r>
              <a:rPr lang="de-CH" sz="1200" b="1" dirty="0"/>
              <a:t> </a:t>
            </a:r>
            <a:endParaRPr lang="de-CH" sz="1200" dirty="0"/>
          </a:p>
          <a:p>
            <a:pPr marL="0" indent="0">
              <a:buNone/>
            </a:pPr>
            <a:endParaRPr lang="de-CH" sz="2800" b="1" dirty="0" smtClean="0"/>
          </a:p>
          <a:p>
            <a:pPr marL="0" indent="0">
              <a:buNone/>
            </a:pPr>
            <a:r>
              <a:rPr lang="de-CH" sz="2800" b="1" dirty="0" smtClean="0"/>
              <a:t>Sozialpolitische Arbeit</a:t>
            </a:r>
          </a:p>
          <a:p>
            <a:pPr marL="0" indent="0">
              <a:buNone/>
            </a:pPr>
            <a:endParaRPr lang="de-CH" sz="1000" dirty="0"/>
          </a:p>
          <a:p>
            <a:pPr marL="0" indent="0">
              <a:spcBef>
                <a:spcPts val="0"/>
              </a:spcBef>
              <a:buNone/>
            </a:pPr>
            <a:r>
              <a:rPr lang="de-CH" sz="2400" b="1" dirty="0" smtClean="0"/>
              <a:t>Positionspapier KESB</a:t>
            </a:r>
            <a:r>
              <a:rPr lang="de-CH" sz="2800" b="1" dirty="0" smtClean="0"/>
              <a:t/>
            </a:r>
            <a:br>
              <a:rPr lang="de-CH" sz="2800" b="1" dirty="0" smtClean="0"/>
            </a:br>
            <a:r>
              <a:rPr lang="de-CH" sz="2400" dirty="0" smtClean="0"/>
              <a:t>In </a:t>
            </a:r>
            <a:r>
              <a:rPr lang="de-CH" sz="2400" dirty="0"/>
              <a:t>den Erfahrungen und Diskussionen mit der KESB stellten wir fest, dass viele Unsicherheiten und verschiedene Vorgehensweisen den Alltag der Privaten Mandatsträger (Primas) prägt.</a:t>
            </a:r>
          </a:p>
          <a:p>
            <a:pPr marL="0" indent="0">
              <a:spcBef>
                <a:spcPts val="0"/>
              </a:spcBef>
              <a:buNone/>
            </a:pPr>
            <a:endParaRPr lang="de-CH" sz="2400" dirty="0" smtClean="0"/>
          </a:p>
          <a:p>
            <a:pPr marL="0" indent="0">
              <a:spcBef>
                <a:spcPts val="0"/>
              </a:spcBef>
              <a:buNone/>
            </a:pPr>
            <a:r>
              <a:rPr lang="de-CH" sz="2400" dirty="0" smtClean="0"/>
              <a:t>Um </a:t>
            </a:r>
            <a:r>
              <a:rPr lang="de-CH" sz="2400" dirty="0"/>
              <a:t>hier eine Orientierung und Klarheit zu schaffen, hat die KABO </a:t>
            </a:r>
            <a:r>
              <a:rPr lang="de-CH" sz="2400" dirty="0">
                <a:solidFill>
                  <a:schemeClr val="tx2"/>
                </a:solidFill>
              </a:rPr>
              <a:t>ein </a:t>
            </a:r>
            <a:r>
              <a:rPr lang="de-CH" sz="2400" dirty="0" smtClean="0">
                <a:solidFill>
                  <a:schemeClr val="tx2"/>
                </a:solidFill>
              </a:rPr>
              <a:t>Positionspapier </a:t>
            </a:r>
            <a:r>
              <a:rPr lang="de-CH" sz="2400" dirty="0" smtClean="0"/>
              <a:t>erarbeitet</a:t>
            </a:r>
            <a:r>
              <a:rPr lang="de-CH" sz="2400" dirty="0"/>
              <a:t>.</a:t>
            </a:r>
          </a:p>
          <a:p>
            <a:pPr marL="0" indent="0">
              <a:spcBef>
                <a:spcPts val="0"/>
              </a:spcBef>
              <a:buNone/>
            </a:pPr>
            <a:r>
              <a:rPr lang="de-CH" sz="2400" dirty="0"/>
              <a:t>Diese Papier zeigt auf, wie die </a:t>
            </a:r>
            <a:r>
              <a:rPr lang="de-CH" sz="2400" dirty="0" smtClean="0"/>
              <a:t>Behindertenorganisationen </a:t>
            </a:r>
            <a:r>
              <a:rPr lang="de-CH" sz="2400" dirty="0"/>
              <a:t>die Vorgaben und die Umsetzung für die Primas verstehen.</a:t>
            </a:r>
          </a:p>
          <a:p>
            <a:pPr marL="0" indent="0">
              <a:buNone/>
            </a:pPr>
            <a:r>
              <a:rPr lang="de-CH" sz="2800" dirty="0"/>
              <a:t> </a:t>
            </a:r>
          </a:p>
          <a:p>
            <a:pPr marL="0" indent="0">
              <a:spcAft>
                <a:spcPts val="600"/>
              </a:spcAft>
              <a:buNone/>
            </a:pPr>
            <a:endParaRPr lang="de-CH" sz="2800" b="1" dirty="0" smtClean="0"/>
          </a:p>
          <a:p>
            <a:pPr marL="0" indent="0">
              <a:spcBef>
                <a:spcPts val="0"/>
              </a:spcBef>
              <a:buNone/>
            </a:pPr>
            <a:r>
              <a:rPr lang="de-CH" sz="2800" dirty="0"/>
              <a:t> </a:t>
            </a:r>
          </a:p>
        </p:txBody>
      </p:sp>
      <p:sp>
        <p:nvSpPr>
          <p:cNvPr id="4" name="Rechteck 3"/>
          <p:cNvSpPr/>
          <p:nvPr/>
        </p:nvSpPr>
        <p:spPr>
          <a:xfrm>
            <a:off x="467544" y="404664"/>
            <a:ext cx="8136904" cy="923330"/>
          </a:xfrm>
          <a:prstGeom prst="rect">
            <a:avLst/>
          </a:prstGeom>
          <a:solidFill>
            <a:schemeClr val="bg2"/>
          </a:solidFill>
        </p:spPr>
        <p:txBody>
          <a:bodyPr wrap="square">
            <a:spAutoFit/>
          </a:bodyPr>
          <a:lstStyle/>
          <a:p>
            <a:r>
              <a:rPr lang="de-CH" b="1" dirty="0">
                <a:solidFill>
                  <a:schemeClr val="bg1"/>
                </a:solidFill>
              </a:rPr>
              <a:t>KABO</a:t>
            </a:r>
            <a:endParaRPr lang="de-CH" dirty="0">
              <a:solidFill>
                <a:schemeClr val="bg1"/>
              </a:solidFill>
            </a:endParaRPr>
          </a:p>
          <a:p>
            <a:r>
              <a:rPr lang="de-CH" dirty="0">
                <a:solidFill>
                  <a:schemeClr val="bg1"/>
                </a:solidFill>
              </a:rPr>
              <a:t>Konferenz der Aargauischen</a:t>
            </a:r>
            <a:br>
              <a:rPr lang="de-CH" dirty="0">
                <a:solidFill>
                  <a:schemeClr val="bg1"/>
                </a:solidFill>
              </a:rPr>
            </a:br>
            <a:r>
              <a:rPr lang="de-CH" dirty="0">
                <a:solidFill>
                  <a:schemeClr val="bg1"/>
                </a:solidFill>
              </a:rPr>
              <a:t>Behindertenorganisationen</a:t>
            </a:r>
          </a:p>
        </p:txBody>
      </p:sp>
    </p:spTree>
    <p:extLst>
      <p:ext uri="{BB962C8B-B14F-4D97-AF65-F5344CB8AC3E}">
        <p14:creationId xmlns:p14="http://schemas.microsoft.com/office/powerpoint/2010/main" val="2241941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67544" y="908720"/>
            <a:ext cx="8424936" cy="5472608"/>
          </a:xfrm>
        </p:spPr>
        <p:txBody>
          <a:bodyPr/>
          <a:lstStyle/>
          <a:p>
            <a:pPr marL="0" indent="0">
              <a:buNone/>
            </a:pPr>
            <a:r>
              <a:rPr lang="de-CH" sz="1200" b="1" dirty="0"/>
              <a:t> </a:t>
            </a:r>
            <a:endParaRPr lang="de-CH" sz="1200" dirty="0"/>
          </a:p>
          <a:p>
            <a:pPr marL="0" indent="0">
              <a:buNone/>
            </a:pPr>
            <a:endParaRPr lang="de-CH" sz="2800" b="1" dirty="0" smtClean="0"/>
          </a:p>
          <a:p>
            <a:pPr marL="0" indent="0">
              <a:buNone/>
            </a:pPr>
            <a:r>
              <a:rPr lang="de-CH" sz="2800" b="1" dirty="0" smtClean="0"/>
              <a:t>Sozialpolitische Arbeit</a:t>
            </a:r>
          </a:p>
          <a:p>
            <a:pPr marL="0" indent="0">
              <a:buNone/>
            </a:pPr>
            <a:endParaRPr lang="de-CH" sz="1000" dirty="0"/>
          </a:p>
          <a:p>
            <a:pPr marL="0" indent="0">
              <a:buNone/>
            </a:pPr>
            <a:r>
              <a:rPr lang="de-CH" sz="2400" b="1" dirty="0"/>
              <a:t>Positionspapier KESB</a:t>
            </a:r>
            <a:endParaRPr lang="de-CH" sz="2400" dirty="0" smtClean="0"/>
          </a:p>
          <a:p>
            <a:pPr marL="0" indent="0">
              <a:buNone/>
            </a:pPr>
            <a:r>
              <a:rPr lang="de-CH" sz="2400" dirty="0" smtClean="0"/>
              <a:t>Auf </a:t>
            </a:r>
            <a:r>
              <a:rPr lang="de-CH" sz="2400" dirty="0"/>
              <a:t>dieses Positionspapier hat Oberrichter Jürg Lienhard, Kammer für Kinder- und Erwachsenenschutz ein Antwortschreiben verfasst. Die Anliegen der Privaten Mandatsträger werden ernst genommen und die Bereitschaft, für beide Seiten gute Lösungen zu finden, ist vorhanden. </a:t>
            </a:r>
            <a:r>
              <a:rPr lang="de-CH" sz="2400" dirty="0" smtClean="0"/>
              <a:t/>
            </a:r>
            <a:br>
              <a:rPr lang="de-CH" sz="2400" dirty="0" smtClean="0"/>
            </a:br>
            <a:endParaRPr lang="de-CH" sz="2400" dirty="0" smtClean="0"/>
          </a:p>
          <a:p>
            <a:pPr marL="0" indent="0">
              <a:buNone/>
            </a:pPr>
            <a:r>
              <a:rPr lang="de-CH" sz="2400" dirty="0" smtClean="0"/>
              <a:t>Das </a:t>
            </a:r>
            <a:r>
              <a:rPr lang="de-CH" sz="2400" dirty="0"/>
              <a:t>Antwortschreiben </a:t>
            </a:r>
            <a:r>
              <a:rPr lang="de-CH" sz="2400" dirty="0" smtClean="0"/>
              <a:t>können Sie auf der KABO Webseite lesen</a:t>
            </a:r>
            <a:r>
              <a:rPr lang="de-CH" sz="2800" dirty="0" smtClean="0"/>
              <a:t>.</a:t>
            </a:r>
            <a:endParaRPr lang="de-CH" sz="2800" b="1" dirty="0" smtClean="0"/>
          </a:p>
          <a:p>
            <a:pPr marL="0" indent="0">
              <a:spcBef>
                <a:spcPts val="0"/>
              </a:spcBef>
              <a:buNone/>
            </a:pPr>
            <a:r>
              <a:rPr lang="de-CH" sz="2800" dirty="0"/>
              <a:t> </a:t>
            </a:r>
          </a:p>
        </p:txBody>
      </p:sp>
      <p:sp>
        <p:nvSpPr>
          <p:cNvPr id="4" name="Rechteck 3"/>
          <p:cNvSpPr/>
          <p:nvPr/>
        </p:nvSpPr>
        <p:spPr>
          <a:xfrm>
            <a:off x="467544" y="404664"/>
            <a:ext cx="8136904" cy="923330"/>
          </a:xfrm>
          <a:prstGeom prst="rect">
            <a:avLst/>
          </a:prstGeom>
          <a:solidFill>
            <a:schemeClr val="bg2"/>
          </a:solidFill>
        </p:spPr>
        <p:txBody>
          <a:bodyPr wrap="square">
            <a:spAutoFit/>
          </a:bodyPr>
          <a:lstStyle/>
          <a:p>
            <a:r>
              <a:rPr lang="de-CH" b="1" dirty="0">
                <a:solidFill>
                  <a:schemeClr val="bg1"/>
                </a:solidFill>
              </a:rPr>
              <a:t>KABO</a:t>
            </a:r>
            <a:endParaRPr lang="de-CH" dirty="0">
              <a:solidFill>
                <a:schemeClr val="bg1"/>
              </a:solidFill>
            </a:endParaRPr>
          </a:p>
          <a:p>
            <a:r>
              <a:rPr lang="de-CH" dirty="0">
                <a:solidFill>
                  <a:schemeClr val="bg1"/>
                </a:solidFill>
              </a:rPr>
              <a:t>Konferenz der Aargauischen</a:t>
            </a:r>
            <a:br>
              <a:rPr lang="de-CH" dirty="0">
                <a:solidFill>
                  <a:schemeClr val="bg1"/>
                </a:solidFill>
              </a:rPr>
            </a:br>
            <a:r>
              <a:rPr lang="de-CH" dirty="0">
                <a:solidFill>
                  <a:schemeClr val="bg1"/>
                </a:solidFill>
              </a:rPr>
              <a:t>Behindertenorganisationen</a:t>
            </a:r>
          </a:p>
        </p:txBody>
      </p:sp>
    </p:spTree>
    <p:extLst>
      <p:ext uri="{BB962C8B-B14F-4D97-AF65-F5344CB8AC3E}">
        <p14:creationId xmlns:p14="http://schemas.microsoft.com/office/powerpoint/2010/main" val="23168780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67544" y="1484784"/>
            <a:ext cx="8424936" cy="4525962"/>
          </a:xfrm>
        </p:spPr>
        <p:txBody>
          <a:bodyPr/>
          <a:lstStyle/>
          <a:p>
            <a:pPr marL="0" indent="0">
              <a:buNone/>
            </a:pPr>
            <a:r>
              <a:rPr lang="de-CH" sz="1200" b="1" dirty="0"/>
              <a:t> </a:t>
            </a:r>
            <a:endParaRPr lang="de-CH" sz="1200" dirty="0"/>
          </a:p>
          <a:p>
            <a:pPr marL="0" indent="0">
              <a:buNone/>
            </a:pPr>
            <a:r>
              <a:rPr lang="de-CH" sz="2800" b="1" dirty="0" smtClean="0"/>
              <a:t>Neue Webseite</a:t>
            </a:r>
          </a:p>
          <a:p>
            <a:r>
              <a:rPr lang="de-CH" sz="2400" dirty="0"/>
              <a:t>Seit </a:t>
            </a:r>
            <a:r>
              <a:rPr lang="de-CH" sz="2400" dirty="0" smtClean="0"/>
              <a:t>Dezember 2015 kommt </a:t>
            </a:r>
            <a:r>
              <a:rPr lang="de-CH" sz="2400" dirty="0"/>
              <a:t>die KABO Webseite </a:t>
            </a:r>
            <a:r>
              <a:rPr lang="de-CH" sz="2400" u="sng" dirty="0">
                <a:hlinkClick r:id="rId2"/>
              </a:rPr>
              <a:t>www.kaboag.ch</a:t>
            </a:r>
            <a:r>
              <a:rPr lang="de-CH" sz="2400" dirty="0"/>
              <a:t> in neuem Kleid daher. </a:t>
            </a:r>
            <a:br>
              <a:rPr lang="de-CH" sz="2400" dirty="0"/>
            </a:br>
            <a:r>
              <a:rPr lang="de-CH" sz="2400" dirty="0"/>
              <a:t>Wir haben sie, wie an der </a:t>
            </a:r>
            <a:r>
              <a:rPr lang="de-CH" sz="2400" dirty="0" smtClean="0"/>
              <a:t>Delegiertenversammlung </a:t>
            </a:r>
            <a:r>
              <a:rPr lang="de-CH" sz="2400" dirty="0"/>
              <a:t>2015 beschlossen, bewusst „einfach und zweckmässig“ gestaltet</a:t>
            </a:r>
            <a:r>
              <a:rPr lang="de-CH" sz="2400" dirty="0" smtClean="0"/>
              <a:t>.</a:t>
            </a:r>
          </a:p>
          <a:p>
            <a:r>
              <a:rPr lang="de-CH" sz="2400" dirty="0" smtClean="0"/>
              <a:t>Schauen </a:t>
            </a:r>
            <a:r>
              <a:rPr lang="de-CH" sz="2400" dirty="0"/>
              <a:t>Sie regelmässig rein und melden Sie uns Veranstaltungen oder andere interessante Hinweise aus Ihrer Organisation</a:t>
            </a:r>
            <a:r>
              <a:rPr lang="de-CH" sz="2800" dirty="0"/>
              <a:t>.</a:t>
            </a:r>
          </a:p>
          <a:p>
            <a:pPr marL="0" indent="0">
              <a:buNone/>
            </a:pPr>
            <a:endParaRPr lang="de-CH" sz="2800" b="1" dirty="0" smtClean="0"/>
          </a:p>
          <a:p>
            <a:pPr marL="0" indent="0">
              <a:buNone/>
            </a:pPr>
            <a:endParaRPr lang="de-CH" sz="1000" dirty="0"/>
          </a:p>
        </p:txBody>
      </p:sp>
      <p:sp>
        <p:nvSpPr>
          <p:cNvPr id="4" name="Rechteck 3"/>
          <p:cNvSpPr/>
          <p:nvPr/>
        </p:nvSpPr>
        <p:spPr>
          <a:xfrm>
            <a:off x="467544" y="404664"/>
            <a:ext cx="8136904" cy="923330"/>
          </a:xfrm>
          <a:prstGeom prst="rect">
            <a:avLst/>
          </a:prstGeom>
          <a:solidFill>
            <a:schemeClr val="bg2"/>
          </a:solidFill>
        </p:spPr>
        <p:txBody>
          <a:bodyPr wrap="square">
            <a:spAutoFit/>
          </a:bodyPr>
          <a:lstStyle/>
          <a:p>
            <a:r>
              <a:rPr lang="de-CH" b="1" dirty="0">
                <a:solidFill>
                  <a:schemeClr val="bg1"/>
                </a:solidFill>
              </a:rPr>
              <a:t>KABO</a:t>
            </a:r>
            <a:endParaRPr lang="de-CH" dirty="0">
              <a:solidFill>
                <a:schemeClr val="bg1"/>
              </a:solidFill>
            </a:endParaRPr>
          </a:p>
          <a:p>
            <a:r>
              <a:rPr lang="de-CH" dirty="0">
                <a:solidFill>
                  <a:schemeClr val="bg1"/>
                </a:solidFill>
              </a:rPr>
              <a:t>Konferenz der Aargauischen</a:t>
            </a:r>
            <a:br>
              <a:rPr lang="de-CH" dirty="0">
                <a:solidFill>
                  <a:schemeClr val="bg1"/>
                </a:solidFill>
              </a:rPr>
            </a:br>
            <a:r>
              <a:rPr lang="de-CH" dirty="0">
                <a:solidFill>
                  <a:schemeClr val="bg1"/>
                </a:solidFill>
              </a:rPr>
              <a:t>Behindertenorganisationen</a:t>
            </a:r>
          </a:p>
        </p:txBody>
      </p:sp>
    </p:spTree>
    <p:extLst>
      <p:ext uri="{BB962C8B-B14F-4D97-AF65-F5344CB8AC3E}">
        <p14:creationId xmlns:p14="http://schemas.microsoft.com/office/powerpoint/2010/main" val="16921213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539552" y="1844824"/>
            <a:ext cx="7834064" cy="4525962"/>
          </a:xfrm>
        </p:spPr>
        <p:txBody>
          <a:bodyPr/>
          <a:lstStyle/>
          <a:p>
            <a:pPr>
              <a:buFontTx/>
              <a:buNone/>
            </a:pPr>
            <a:endParaRPr lang="de-CH" sz="3600" b="1" dirty="0" smtClean="0"/>
          </a:p>
          <a:p>
            <a:pPr>
              <a:buFontTx/>
              <a:buNone/>
            </a:pPr>
            <a:r>
              <a:rPr lang="de-CH" sz="3600" b="1" dirty="0" smtClean="0"/>
              <a:t>Finanzen</a:t>
            </a:r>
            <a:endParaRPr lang="de-CH" sz="3600" b="1" dirty="0"/>
          </a:p>
          <a:p>
            <a:r>
              <a:rPr lang="de-CH" sz="3600" b="1" dirty="0"/>
              <a:t>Rechnung </a:t>
            </a:r>
            <a:r>
              <a:rPr lang="de-CH" sz="3600" b="1" dirty="0" smtClean="0"/>
              <a:t>2015</a:t>
            </a:r>
            <a:endParaRPr lang="de-CH" sz="3600" b="1" dirty="0"/>
          </a:p>
          <a:p>
            <a:r>
              <a:rPr lang="de-CH" sz="3600" b="1" dirty="0"/>
              <a:t>Budget </a:t>
            </a:r>
            <a:r>
              <a:rPr lang="de-CH" sz="3600" b="1" dirty="0" smtClean="0"/>
              <a:t>2016</a:t>
            </a:r>
            <a:endParaRPr lang="de-CH" sz="3600" b="1" dirty="0"/>
          </a:p>
          <a:p>
            <a:r>
              <a:rPr lang="de-CH" sz="3600" b="1" dirty="0" smtClean="0"/>
              <a:t>Revisionsbericht 2015</a:t>
            </a:r>
            <a:endParaRPr lang="de-CH" sz="3600" b="1" dirty="0"/>
          </a:p>
          <a:p>
            <a:r>
              <a:rPr lang="de-CH" sz="3600" b="1" dirty="0"/>
              <a:t>Mitgliederbeitrag </a:t>
            </a:r>
            <a:r>
              <a:rPr lang="de-CH" sz="3600" b="1" dirty="0" smtClean="0"/>
              <a:t>2016</a:t>
            </a:r>
            <a:endParaRPr lang="de-CH" sz="3600" b="1" dirty="0"/>
          </a:p>
          <a:p>
            <a:pPr>
              <a:buFontTx/>
              <a:buNone/>
            </a:pPr>
            <a:endParaRPr lang="de-CH" sz="8800" b="1" dirty="0">
              <a:latin typeface="Albertus Extra Bold" pitchFamily="34" charset="0"/>
            </a:endParaRPr>
          </a:p>
          <a:p>
            <a:pPr>
              <a:buFontTx/>
              <a:buNone/>
            </a:pPr>
            <a:endParaRPr lang="de-CH" dirty="0"/>
          </a:p>
        </p:txBody>
      </p:sp>
      <p:pic>
        <p:nvPicPr>
          <p:cNvPr id="3" name="Picture 4" descr="http://www.haushalts-beratung.ch/media/thema_finanzen.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1183978"/>
            <a:ext cx="4176464" cy="2787594"/>
          </a:xfrm>
          <a:prstGeom prst="rect">
            <a:avLst/>
          </a:prstGeom>
          <a:noFill/>
          <a:extLst>
            <a:ext uri="{909E8E84-426E-40DD-AFC4-6F175D3DCCD1}">
              <a14:hiddenFill xmlns:a14="http://schemas.microsoft.com/office/drawing/2010/main">
                <a:solidFill>
                  <a:srgbClr val="FFFFFF"/>
                </a:solidFill>
              </a14:hiddenFill>
            </a:ext>
          </a:extLst>
        </p:spPr>
      </p:pic>
      <p:sp>
        <p:nvSpPr>
          <p:cNvPr id="5" name="Rechteck 4"/>
          <p:cNvSpPr/>
          <p:nvPr/>
        </p:nvSpPr>
        <p:spPr>
          <a:xfrm>
            <a:off x="467544" y="404664"/>
            <a:ext cx="8136904" cy="923330"/>
          </a:xfrm>
          <a:prstGeom prst="rect">
            <a:avLst/>
          </a:prstGeom>
          <a:solidFill>
            <a:schemeClr val="bg2"/>
          </a:solidFill>
        </p:spPr>
        <p:txBody>
          <a:bodyPr wrap="square">
            <a:spAutoFit/>
          </a:bodyPr>
          <a:lstStyle/>
          <a:p>
            <a:r>
              <a:rPr lang="de-CH" b="1" dirty="0">
                <a:solidFill>
                  <a:schemeClr val="bg1"/>
                </a:solidFill>
              </a:rPr>
              <a:t>KABO</a:t>
            </a:r>
            <a:endParaRPr lang="de-CH" dirty="0">
              <a:solidFill>
                <a:schemeClr val="bg1"/>
              </a:solidFill>
            </a:endParaRPr>
          </a:p>
          <a:p>
            <a:r>
              <a:rPr lang="de-CH" dirty="0">
                <a:solidFill>
                  <a:schemeClr val="bg1"/>
                </a:solidFill>
              </a:rPr>
              <a:t>Konferenz der Aargauischen</a:t>
            </a:r>
            <a:br>
              <a:rPr lang="de-CH" dirty="0">
                <a:solidFill>
                  <a:schemeClr val="bg1"/>
                </a:solidFill>
              </a:rPr>
            </a:br>
            <a:r>
              <a:rPr lang="de-CH" dirty="0">
                <a:solidFill>
                  <a:schemeClr val="bg1"/>
                </a:solidFill>
              </a:rPr>
              <a:t>Behindertenorganisationen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520" y="548681"/>
            <a:ext cx="8555302" cy="54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05418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837" y="332656"/>
            <a:ext cx="8188325" cy="1042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147" y="1562100"/>
            <a:ext cx="8114007" cy="4819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41929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542149" y="1556792"/>
            <a:ext cx="7920880" cy="4525963"/>
          </a:xfrm>
        </p:spPr>
        <p:txBody>
          <a:bodyPr/>
          <a:lstStyle/>
          <a:p>
            <a:pPr algn="ctr">
              <a:buFontTx/>
              <a:buNone/>
            </a:pPr>
            <a:r>
              <a:rPr lang="de-CH" sz="4800" b="1" dirty="0" smtClean="0">
                <a:latin typeface="Arial Black" pitchFamily="34" charset="0"/>
              </a:rPr>
              <a:t>Arbeitsschwerpunkte </a:t>
            </a:r>
            <a:endParaRPr lang="de-CH" sz="4800" b="1" dirty="0">
              <a:latin typeface="Arial Black" pitchFamily="34" charset="0"/>
            </a:endParaRPr>
          </a:p>
          <a:p>
            <a:pPr algn="ctr">
              <a:buFontTx/>
              <a:buNone/>
            </a:pPr>
            <a:r>
              <a:rPr lang="de-CH" sz="4800" b="1" dirty="0">
                <a:latin typeface="Arial Black" pitchFamily="34" charset="0"/>
              </a:rPr>
              <a:t>					</a:t>
            </a:r>
            <a:r>
              <a:rPr lang="de-CH" sz="4800" b="1" dirty="0" smtClean="0">
                <a:latin typeface="Arial Black" pitchFamily="34" charset="0"/>
              </a:rPr>
              <a:t>        2016</a:t>
            </a:r>
            <a:endParaRPr lang="de-CH" sz="4800" b="1" dirty="0">
              <a:latin typeface="Arial Black" pitchFamily="34" charset="0"/>
            </a:endParaRPr>
          </a:p>
        </p:txBody>
      </p:sp>
      <p:sp>
        <p:nvSpPr>
          <p:cNvPr id="2" name="AutoShape 2" descr="data:image/jpeg;base64,/9j/4AAQSkZJRgABAQAAAQABAAD/2wCEAAkGBxQREhUTEhMTExUVFxYUFhgWGBkUFhgbHBYYFhQYFRgYHSggGBolHRQVITEhJSkrLi4uGB8zODMsNygtLisBCgoKDg0OFA8QGiwcFBw3LCwsLCwsLCwsLCwsLCs3NywsLCwsLCssLCw3NysrKywrKzcrLCsrKyssKysrLCsrK//AABEIAJoA6AMBIgACEQEDEQH/xAAbAAEAAgMBAQAAAAAAAAAAAAAABQYDBAcCAf/EAD4QAAIBAgMFBQUDDAIDAAAAAAABAgMRBCExBRJBUWEGcYGRoRMiMrHRBxTwFiNCQ1JTYnKSssHhM4JzovH/xAAWAQEBAQAAAAAAAAAAAAAAAAAAAQL/xAAZEQEBAQEBAQAAAAAAAAAAAAAAARESITH/2gAMAwEAAhEDEQA/AO4gAAAAAAAAAAAAAAAAEft/FSpYepUhrGLfhxfgrsDPVx1OLtKcU1qr5rvPC2rR/eROSYvGzcYzptOLSv0ktU36mjicbiIpSabTvmrtJ8rmdrWR2yGPpPSpD+pGwmcDp7eqPjfvM1DtBVg7pOPVXXyGnLu4Oe9hu1lTEVlRleV02087JfpJ6rOyaeu8tLZ9CNJYAAIAAAAAAAAAAAAAAAAAAAAAAAAAADBisSqau83wRBY3a8uGXT6mfbNZxm+5WIN2lLP/AGFc/wBu4KpCrKWGUacXrTz3H4ZpLp5WIWhtXE0XK1NOMvih+g13cPA6XisCr2yb0I+rsa/D0LkRz+eK3m390nG+doVUku7ei8uhv7Aw0Z1N3Exr06UrLehJVHrnvRsklbkpdxa47HVzdo7NSd7ImKvHZrYOHwtNfd0nvpN1HZymtVdpLLoiZK92Qre7Omvhg0103rtx9L+JYQgAAAAAAAAAAAAAAAAAAAAAAAAAABoY3bFGldTmrrVLN92XEzbS3/ZT9n8e693ne3DqcKx225Tm1F7qTcUr5rO2d+PPrclWTXRNudrYTVo0ou2jm7Ndyj9SoVO1ns5e/Sc1xcHaXk8n5ordbEZvenfud/XQYLCyrXaV4xV5Sb3YLleTyWjJtauLhhe2eDl8VWVJ8qkJL1imjdXafB7t1i8O0tXvZK/Mon32isnuRSzulveXN662RmwNCGMnGNnRorNuK3py7m8nLrouprWXStlp4uKq0GqtNtpTjbddnZ2fGzJTD9m5Ss6klH+XOT8XkvU8bIxqo040qMYwpwSjCNtEub1b69SUpbXvrHyGiQwmFhSjuwW6vxm+bMxhw+JU9MnyZmCAAAAAAAAAAAAAAAAAAAAAAAAABHbU2tChk/elrZcOr5ICQK12r2LgnCVavRUmv2G4Sk+Cyau+rI3H9oaklrurlHLzepDQx6lK1R/Fo28r36mda5USrs+tvylTVOkrtxioqpuLgt6SvK3NoxVdkVqv/LWqT6ZRXlFW4HRqmDj3X4fM+LZyvwNSRlR9n9mYpptXfN5/MteB2co6LJciXp4NLw/DPUaeeXhY0MkKVkbNDEWIPbO3KNDKrVjGWqhH3qjX8kc0u+xC/lPObtSp7sVxm7z8IrKPmyYOl7KcpTy0Wb+hPFE2N2lqqKTUGuVreqLRg9swnk1uvzRBJg+RlfNZn0AAAAAAAAAAAAAAAAAAAAAAFB7SRnCtLeum23F8HF6d9tC/GtjcDCtHdqRUl6rqms0FlxzF3fUwV6CkrPO5asd2Kazo1b9KmvhKK/wQWL2FiafxUZyXOFp/25+hMXVcpYnFYZ/mpxnDhCqnNJfwyTUo+ZtflbVStLB5/wANbL1hfwNipHhx5PXyPE6K4rn+O8siVp1u12KeUMLRp/8AknOp6R3DTr7RxlfKpW3IvJxox9kn3vOX/sSsqF8+JjnFK2S5G4zUdgtgqOitz6vnfj3k3hsFCL6+pik5KybeWedk+jR8lV5vJeni8gJmjJcnZceBuLEbv0IJV+Uskr34/jMUcRPk5LJW0fnw4aq5mxYuWzdqyTXLinyWpbYu5QdhYSVaduFvelwWa+eZfoqxFfQAEAAAAAAAAAAAAAAAAAAAAAA+WNatjoR43fQ06m1/2YrxYMRX2iVrYdQsvzkt2/FJK7SfBu3ozl2JwNWNOM6Vaqrt3W/vWvp8V+R03b9eGJpSpVrKLzUo/FFrSUc82vU5fWx0sJNwm41YPRrJPqr5xfRk2xcacto4qP6xP+emn8rGNbaxCfvQoS0/RnB/3khLaUPii4Sjl7sre0XNNcV1NqWDpYmLnSk1KK96HxSyTs0lm9LcS9mIpber5fmaXT35fQ2Ke1sQ/wBXQS6yk/8ABG1FuycXdNc/me4yXOz66eA7pymMNiKyWUcPHuU2/BqSLdsPEUMvbKq5cUnBQfdkpeG8UClKpf3bvlbMy09oyXF5DurzHd9lYmjKO7Rsrawtuyj/ADReaN45B2d2vOc47t/axcdxrVreUZQlzWa7szr5JUswABUAAAAAAAAAAAAAAAAAAANbaFXdg34GyeK0FJNPRgVyVZEfWqMbRrQhPc9pCXJp+j6mtOvZ2zt5AY8TF2zKztHZandNXv0uXD3ZRd3bJmnUo3NDmmN7O2b3HKPj/h/Ij44TEUnvQnZrR5p+aOn19mXI+rsu7JZBSq21cTLOtRp1srXeTtyvHMwVMXCSyw1am/4ZqpHynZrzLm9k34ZBbITWmfpbyJhqr7Fpwq1NxzlQb0lWl7OD6OUYyUe92R0LC/ZdJ2dSrHPN2lKb8LbqIqnsbPQt/Z7a8sPT3Jpyirbuecf4e7kT4vqY7O9k8Pgs6cW5tWc5Zvw5IniHodoqUtd5evyJKhioT+GSf45DSyswAKgAAAAAAAAAAAAAAAAAeKs91N8lcDWx+0I0lzly+pVdrbQnUT3pZclkvL6mPH41ttyfVmrKd0/PmFVrbGGcsnoRFDaeJw/wS34/sVVvLwl8UfPwLdUd8mmunEjq2FjLS1+Nr5GpjNecB2zouyrxnh3zfv0/GUVePikWbC1Y1IqdOUakHmpQkpxfjFlHxGyVZ5X1/wAEU9mOnJypSlTfOnJw+TzLhrqcKmXI+ScWrNaZHOae2doU1f23tIu6XtacZrLlJKMuXE2aHa3GWe9h6NS1ruCqQtra+cktH5EVeHCPh6icUs7ZdCnw7aztng1fpVdv7DDU7WYpq0KFGn1k51PS8UZtWLndPRdSLxm1Yy9yDUs82s0rcL8WVOX3it/zVZzV9FaEe7djZPxJzBYVRSysZrTeVZ3Wfob+Gxb4Py1I5Qa7jOoNa+C+hMXVkwG3pwyk99cnr4Ms+Dxcasd6DvzXFd5zilWS1zXIl+z2NcJptv3motcNf9liWLwADTAAAAAAAAAAAAAAGLFU96Eo8016GUAc12hNxbvlxd+DazuRv3/3lu5xuv8AtzS58S69ptlbz9pFZtZ8n/souMjCGTe73prylp5Fk01klNu61tnfnyeX0NeNVrLPrbPy78jxUqwklu1I5ZWum7cNNXbU8UWt33pbz4Ne7by10yN4jKqjzjzu3q2nbP6ZczDKnzWvFaev4yMkp8nyVss13io96ySd9clx634DB6nRjuKKbyd7fo2azdno9O+wwkJU23F9MtNb5p5fM8wm3ryvr/UZVUyydr8eJKMH3CK/GvhwPf3JLk+OunmZk1pdfL8aHxS7iY0+0qEeDVlk9TPFJZf7MK77n2WfFPv+hnFbkaiXd/g+e0jxb878zRduMl/UtOufA8feIJZ1IeM4/wD0YakPaL8fUk9ix3qkI/xJvwd2yCwtRTa3FKo+iaj5yRbtg4Fxzas2TF1cE7n0wYaDSzM5WaAAIAAAAAAAAAAAAAPMopqzzI7E7Gpz4LxJMAVqv2Roy1p03/1RG1/s+w0v1UF3ZfIu4L1Rzqp9mtHgpLulL6mJ/ZzFab/9cvqdKBeqZHNF9n0Vwl/U/qevyCh+y/N/U6SB1RziPYSn+ye12Dpfu0dDsfbDqjny7C0v3aPa7C0v3aL9YE6p4o9PsNR/dQ8jfw/ZKlHSEV4ItIG0RWH2NCOiRIUsOo6Iygi6AAIAAAAAP//Z">
            <a:hlinkClick r:id="rId2"/>
          </p:cNvPr>
          <p:cNvSpPr>
            <a:spLocks noChangeAspect="1" noChangeArrowheads="1"/>
          </p:cNvSpPr>
          <p:nvPr/>
        </p:nvSpPr>
        <p:spPr bwMode="auto">
          <a:xfrm>
            <a:off x="134938" y="-876300"/>
            <a:ext cx="2762250" cy="1838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4" name="AutoShape 4" descr="Bildergebnis für Schwerpunkt"/>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5" name="AutoShape 6" descr="Bildergebnis für Schwerpunkt"/>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pic>
        <p:nvPicPr>
          <p:cNvPr id="5129" name="Picture 9" descr="http://thumbs.dreamstime.com/t/zwei-kugeln-im-schwerpunkt-27858553.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799" y="3252326"/>
            <a:ext cx="7091979" cy="2264905"/>
          </a:xfrm>
          <a:prstGeom prst="rect">
            <a:avLst/>
          </a:prstGeom>
          <a:noFill/>
          <a:extLst>
            <a:ext uri="{909E8E84-426E-40DD-AFC4-6F175D3DCCD1}">
              <a14:hiddenFill xmlns:a14="http://schemas.microsoft.com/office/drawing/2010/main">
                <a:solidFill>
                  <a:srgbClr val="FFFFFF"/>
                </a:solidFill>
              </a14:hiddenFill>
            </a:ext>
          </a:extLst>
        </p:spPr>
      </p:pic>
      <p:sp>
        <p:nvSpPr>
          <p:cNvPr id="8" name="Rechteck 7"/>
          <p:cNvSpPr/>
          <p:nvPr/>
        </p:nvSpPr>
        <p:spPr>
          <a:xfrm>
            <a:off x="467544" y="404664"/>
            <a:ext cx="8136904" cy="923330"/>
          </a:xfrm>
          <a:prstGeom prst="rect">
            <a:avLst/>
          </a:prstGeom>
          <a:solidFill>
            <a:schemeClr val="bg2"/>
          </a:solidFill>
        </p:spPr>
        <p:txBody>
          <a:bodyPr wrap="square">
            <a:spAutoFit/>
          </a:bodyPr>
          <a:lstStyle/>
          <a:p>
            <a:r>
              <a:rPr lang="de-CH" b="1" dirty="0">
                <a:solidFill>
                  <a:schemeClr val="bg1"/>
                </a:solidFill>
              </a:rPr>
              <a:t>KABO</a:t>
            </a:r>
            <a:endParaRPr lang="de-CH" dirty="0">
              <a:solidFill>
                <a:schemeClr val="bg1"/>
              </a:solidFill>
            </a:endParaRPr>
          </a:p>
          <a:p>
            <a:r>
              <a:rPr lang="de-CH" dirty="0">
                <a:solidFill>
                  <a:schemeClr val="bg1"/>
                </a:solidFill>
              </a:rPr>
              <a:t>Konferenz der Aargauischen</a:t>
            </a:r>
            <a:br>
              <a:rPr lang="de-CH" dirty="0">
                <a:solidFill>
                  <a:schemeClr val="bg1"/>
                </a:solidFill>
              </a:rPr>
            </a:br>
            <a:r>
              <a:rPr lang="de-CH" dirty="0">
                <a:solidFill>
                  <a:schemeClr val="bg1"/>
                </a:solidFill>
              </a:rPr>
              <a:t>Behindertenorganisationen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683568" y="1340768"/>
            <a:ext cx="8229600" cy="4896544"/>
          </a:xfrm>
        </p:spPr>
        <p:txBody>
          <a:bodyPr/>
          <a:lstStyle/>
          <a:p>
            <a:pPr marL="609600" indent="-609600">
              <a:buFontTx/>
              <a:buNone/>
            </a:pPr>
            <a:r>
              <a:rPr lang="de-CH" sz="2800" b="1" dirty="0"/>
              <a:t>	</a:t>
            </a:r>
            <a:endParaRPr lang="de-CH" sz="2800" b="1" dirty="0" smtClean="0"/>
          </a:p>
          <a:p>
            <a:pPr marL="0" lvl="0" indent="0">
              <a:spcBef>
                <a:spcPts val="0"/>
              </a:spcBef>
              <a:buNone/>
            </a:pPr>
            <a:r>
              <a:rPr lang="de-CH" sz="2800" b="1" dirty="0"/>
              <a:t>Positionspapiere und Arbeit mit den Vertretern der Interessengruppe des Grossen Rates des Kanton </a:t>
            </a:r>
            <a:r>
              <a:rPr lang="de-CH" sz="2800" b="1" dirty="0" smtClean="0"/>
              <a:t>Aargau</a:t>
            </a:r>
          </a:p>
          <a:p>
            <a:pPr marL="0" lvl="0" indent="0">
              <a:spcBef>
                <a:spcPts val="0"/>
              </a:spcBef>
              <a:buNone/>
            </a:pPr>
            <a:endParaRPr lang="de-CH" sz="1000" b="1" dirty="0"/>
          </a:p>
          <a:p>
            <a:pPr lvl="0">
              <a:spcBef>
                <a:spcPts val="600"/>
              </a:spcBef>
              <a:spcAft>
                <a:spcPts val="600"/>
              </a:spcAft>
            </a:pPr>
            <a:r>
              <a:rPr lang="de-CH" sz="2800" dirty="0" smtClean="0"/>
              <a:t>Hindernisfreies </a:t>
            </a:r>
            <a:r>
              <a:rPr lang="de-CH" sz="2800" dirty="0"/>
              <a:t>Bauen</a:t>
            </a:r>
          </a:p>
          <a:p>
            <a:pPr>
              <a:spcBef>
                <a:spcPts val="600"/>
              </a:spcBef>
              <a:spcAft>
                <a:spcPts val="600"/>
              </a:spcAft>
            </a:pPr>
            <a:r>
              <a:rPr lang="de-CH" sz="2800" dirty="0" smtClean="0"/>
              <a:t>Behindertengleichstellung auf Kantonaler Ebene</a:t>
            </a:r>
          </a:p>
          <a:p>
            <a:pPr>
              <a:spcBef>
                <a:spcPts val="600"/>
              </a:spcBef>
              <a:spcAft>
                <a:spcPts val="600"/>
              </a:spcAft>
            </a:pPr>
            <a:r>
              <a:rPr lang="de-CH" sz="2800" dirty="0" smtClean="0"/>
              <a:t>Ambulant </a:t>
            </a:r>
            <a:r>
              <a:rPr lang="de-CH" sz="2800" dirty="0"/>
              <a:t>vor Stationär</a:t>
            </a:r>
            <a:r>
              <a:rPr lang="de-CH" dirty="0"/>
              <a:t/>
            </a:r>
            <a:br>
              <a:rPr lang="de-CH" dirty="0"/>
            </a:br>
            <a:endParaRPr lang="de-CH" dirty="0"/>
          </a:p>
          <a:p>
            <a:pPr marL="609600" indent="-609600">
              <a:spcBef>
                <a:spcPts val="0"/>
              </a:spcBef>
              <a:buFontTx/>
              <a:buNone/>
            </a:pPr>
            <a:endParaRPr lang="de-CH" sz="2800" dirty="0"/>
          </a:p>
        </p:txBody>
      </p:sp>
      <p:sp>
        <p:nvSpPr>
          <p:cNvPr id="4" name="Rechteck 3"/>
          <p:cNvSpPr/>
          <p:nvPr/>
        </p:nvSpPr>
        <p:spPr>
          <a:xfrm>
            <a:off x="467544" y="404664"/>
            <a:ext cx="8136904" cy="923330"/>
          </a:xfrm>
          <a:prstGeom prst="rect">
            <a:avLst/>
          </a:prstGeom>
          <a:solidFill>
            <a:schemeClr val="bg2"/>
          </a:solidFill>
        </p:spPr>
        <p:txBody>
          <a:bodyPr wrap="square">
            <a:spAutoFit/>
          </a:bodyPr>
          <a:lstStyle/>
          <a:p>
            <a:r>
              <a:rPr lang="de-CH" b="1" dirty="0">
                <a:solidFill>
                  <a:schemeClr val="bg1"/>
                </a:solidFill>
              </a:rPr>
              <a:t>KABO</a:t>
            </a:r>
            <a:endParaRPr lang="de-CH" dirty="0">
              <a:solidFill>
                <a:schemeClr val="bg1"/>
              </a:solidFill>
            </a:endParaRPr>
          </a:p>
          <a:p>
            <a:r>
              <a:rPr lang="de-CH" dirty="0">
                <a:solidFill>
                  <a:schemeClr val="bg1"/>
                </a:solidFill>
              </a:rPr>
              <a:t>Konferenz der Aargauischen</a:t>
            </a:r>
            <a:br>
              <a:rPr lang="de-CH" dirty="0">
                <a:solidFill>
                  <a:schemeClr val="bg1"/>
                </a:solidFill>
              </a:rPr>
            </a:br>
            <a:r>
              <a:rPr lang="de-CH" dirty="0">
                <a:solidFill>
                  <a:schemeClr val="bg1"/>
                </a:solidFill>
              </a:rPr>
              <a:t>Behindertenorganisationen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683568" y="1484784"/>
            <a:ext cx="8229600" cy="4896544"/>
          </a:xfrm>
        </p:spPr>
        <p:txBody>
          <a:bodyPr/>
          <a:lstStyle/>
          <a:p>
            <a:pPr marL="609600" indent="-609600">
              <a:buFontTx/>
              <a:buNone/>
            </a:pPr>
            <a:r>
              <a:rPr lang="de-CH" sz="2800" b="1" dirty="0"/>
              <a:t>	</a:t>
            </a:r>
            <a:endParaRPr lang="de-CH" sz="2800" b="1" dirty="0" smtClean="0"/>
          </a:p>
          <a:p>
            <a:pPr marL="0" lvl="0" indent="0">
              <a:buNone/>
            </a:pPr>
            <a:r>
              <a:rPr lang="de-CH" sz="2800" b="1" dirty="0"/>
              <a:t>UNO BRK</a:t>
            </a:r>
            <a:endParaRPr lang="de-CH" sz="2800" dirty="0"/>
          </a:p>
          <a:p>
            <a:r>
              <a:rPr lang="de-CH" sz="2800" dirty="0"/>
              <a:t>Die UNO BRK fordert </a:t>
            </a:r>
            <a:r>
              <a:rPr lang="de-CH" sz="2800" dirty="0" smtClean="0"/>
              <a:t>uns </a:t>
            </a:r>
            <a:r>
              <a:rPr lang="de-CH" sz="2800" dirty="0"/>
              <a:t>in vielen Aussagen heraus. Was verstehen wir unter Inklusion? Wo ist die Wahlfreiheit für Menschen mit Behinderung bei der </a:t>
            </a:r>
            <a:r>
              <a:rPr lang="de-CH" sz="2800" dirty="0" smtClean="0"/>
              <a:t>Arbeit, Bildung </a:t>
            </a:r>
            <a:r>
              <a:rPr lang="de-CH" sz="2800" dirty="0"/>
              <a:t>oder beim Wohnen?</a:t>
            </a:r>
          </a:p>
          <a:p>
            <a:r>
              <a:rPr lang="de-CH" sz="2800" dirty="0"/>
              <a:t>Die KABO will sensibilisieren und die Auseinandersetzung mit den Inhalten der UNO BRK fördern.</a:t>
            </a:r>
          </a:p>
        </p:txBody>
      </p:sp>
      <p:sp>
        <p:nvSpPr>
          <p:cNvPr id="4" name="Rechteck 3"/>
          <p:cNvSpPr/>
          <p:nvPr/>
        </p:nvSpPr>
        <p:spPr>
          <a:xfrm>
            <a:off x="467544" y="404664"/>
            <a:ext cx="8136904" cy="923330"/>
          </a:xfrm>
          <a:prstGeom prst="rect">
            <a:avLst/>
          </a:prstGeom>
          <a:solidFill>
            <a:schemeClr val="bg2"/>
          </a:solidFill>
        </p:spPr>
        <p:txBody>
          <a:bodyPr wrap="square">
            <a:spAutoFit/>
          </a:bodyPr>
          <a:lstStyle/>
          <a:p>
            <a:r>
              <a:rPr lang="de-CH" b="1" dirty="0">
                <a:solidFill>
                  <a:schemeClr val="bg1"/>
                </a:solidFill>
              </a:rPr>
              <a:t>KABO</a:t>
            </a:r>
            <a:endParaRPr lang="de-CH" dirty="0">
              <a:solidFill>
                <a:schemeClr val="bg1"/>
              </a:solidFill>
            </a:endParaRPr>
          </a:p>
          <a:p>
            <a:r>
              <a:rPr lang="de-CH" dirty="0">
                <a:solidFill>
                  <a:schemeClr val="bg1"/>
                </a:solidFill>
              </a:rPr>
              <a:t>Konferenz der Aargauischen</a:t>
            </a:r>
            <a:br>
              <a:rPr lang="de-CH" dirty="0">
                <a:solidFill>
                  <a:schemeClr val="bg1"/>
                </a:solidFill>
              </a:rPr>
            </a:br>
            <a:r>
              <a:rPr lang="de-CH" dirty="0">
                <a:solidFill>
                  <a:schemeClr val="bg1"/>
                </a:solidFill>
              </a:rPr>
              <a:t>Behindertenorganisationen</a:t>
            </a:r>
          </a:p>
        </p:txBody>
      </p:sp>
    </p:spTree>
    <p:extLst>
      <p:ext uri="{BB962C8B-B14F-4D97-AF65-F5344CB8AC3E}">
        <p14:creationId xmlns:p14="http://schemas.microsoft.com/office/powerpoint/2010/main" val="1120899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AutoShape 2" descr="data:image/png;base64,iVBORw0KGgoAAAANSUhEUgAAAX0AAACECAMAAABLTQsGAAAAhFBMVEX///8ArK+x4OEAq66y4OEAqKu24uOt3+D6/f3z+vq85OXw+fnp9va/5eb7/f3u+PjT7e7J6eri8/PY7++m3d7N6+sdsrV2zM6f2tuE0NLe8vJrx8lgxceW2NlTwMJ7ztA7ur2N1NUyuLpIv8Ffv8KY1NZOur2e1ddXxMWMz9EzvL5/zM/UlRrcAAAgAElEQVR4nO1dDXubvM4O2JiPQPgKhAAhQLaePe/+//97Lck2Jsm6tuvW7EPXuc6zpmlihCzduiWZzeaf/BpJT9VHL+EvloPnf/QS/l7JmfffR6/h75WvHus/eg1/raTMYV8/ehF/rTSe88/zfJj00va7j17E+0iYFB+9hFdKPDPH+/zRq3gXyRzvdwtgpSNt//DRq3gPyWr228GHz8y58ftBHHzMYn5E4lGa0e+m/aPnOGxav5a46ccs5kekdKQZnT96Fa+UL9L2WbN6qfTd+INW8wOSSe2z3037M2g/sV8JufsQ2m+n8DVvB+170c9azM+RtJbad1baz/yH0H5We6/Cj4m8Duf0s1bzcyQG5TuZ/VLiuv7Haz+QQdR9zR/4cCW/GVlbofZL65XYdR/B9o8yDSm//7ZFGgl56nb5OfRf9ecfIjm4/dpWdvEQ2g+YXFj+mr84SO0/LUg5mb3Rf/StILxr7VfuI3iexpNZ4Kv8PjAmX4z2E8bY4Ir3X9i7ig/an21wIR7B9oNB6nJ+zSoCCR+8o/6pqoG9Eo+u/Qa0f7G17z6C9lPgP8btK/4C4MNSo4Mc0jvzR/c8B/D7X2xiwQftf3Sui1vy02v4jgT0rQMFbB3HO/FHh/+fvav8vH0I7R9A+91K+9/hniBQ1NrWU8ghvcZ9dNTzFZZp0zwlaP+jbWb3hNqzX4r9OwgoCDc6MnfgqvQNqgBGS+0/Ot3fwWXurRcg03X5B/v9FjJwizZIi8p3xVUYSMtmqOt6PBagdNB+v1O/OkIW4/kPr/3/YIvb0AC1n3zz/b9GyHaN3xCX2rnw9aLSZmQeA/Gco9wCAHkMUT6g9qePNqLvyQ5s37EyRIT77qvSnJ8ge8zA1bLSA2p5Wi1qP3v4HhDmdZsW/qsBZ+jh3TtGC5bbtW7yeEWLw3V+Lh5B+0fMwPUPqEt2sOBj2TOje9DzAe+X2cN7+ovO2i2J9Fyvokx/hYDtr7Kax9B+D7oc6N+tg4pm54UKTGqle/Q88j5lmwk8qHoH4k1IYxbtS+V/+EXdkcNVVgPk/q9Y6Of5OTL4/yDo6lJ/56EqhdH+pO6H541HkTcI8/F+qUCR071htdF+BcHsAVOv/0mY/GRtSdT+G9ip9nh4Tag+e95zLADYNtPazxzp9+vG1f7xiMpn7GnCFMCtpfLDC/yF2sO92hmevsFhBBel7t42eZxYfL7qaCDbf3WWUsye94qmIBlHHSunKMV0Pk97k+IVqDxze9q+nieu4WMC4ZZ5c0NBNDuCMoN6QQ8AmGhzaP5qy432SwmVPhrRLdKwdapLtv8idBD2s3YG6cgWS/u+yDhqsHnsdrWn5KC+N0DidcECrRCCc/p3AvHWq4/rEBrjbsGPDKFBqSfjP9IHbpG7kostJvldx83DiIQHq5wyxIW+CB1IHer4cII0/8WQAvCJomTipnYMfGGD0n6F2l9Spdzl/pESclAzY/21a4zR2nMp1UGuZSxGRr4HP7GQbp+7sdxDMkiPL13mL5CIOavufdL+S2w/kxestA+mz17MTkBixC7wr11TexZyNPsBtW9hgYjvR6/GRQFGcw5RdnWrMTl2GtcVmLwnSBThR8L2TDgX/mH0PLa6qR8vldS+HYVQ+/wl2pe+u1bxQcI975vtcHFyHobhmGsWIBigcAJ/6Tu27i2UgyWfwSwi4O7M6FbDb5yjcP2rkm+Kqj4JV2HVQihQytjl6/54+DIz/C4Apw8krdyL9jZG7YsXaL+Uu1i55i0wivevKkgOtaPoAPWhiWJVt2crY6IoqeOsWBOvBQfQCVsUoA07QEqynrbJUNnsfMT+GAmCKvdoPpqE/j0/Fusp3QCzdf1i7e/hMgmlVJAz3OWks964FqbaVoKetn/Ye4Yo8Lwa32E+21sRr0WDO+OMd47NmA/a2t/mPge1OzUq2Tu3MlKIi+dcCfP6xwGbJBfv/+wfUfsvgfv7hdGVGdtdxxMcmeVaFNaAJgqJ9Xejcsweu5xi6IC1QBNqn5vPoRDKPlHt9oiYePntJpYxVVwW1mfIoStGeqsr9TPn8Vq1s2hl6KD9F7VifPV02/9WXvlVE1kYhrtNdmHG7h3jSgCS1IaKYfM5DTepgDLukppiuXPx7IL8Uh1twds1fE2Bx/Cz6A1wqpNwsxUAclbWz5zhvlGF70n/7L7/lucE8L7ffv99QOIqa46tNJMk5b6f+Q7T1l2DYyFXsq0RZGGoYF7dwN9tRb929Gj7iwmM6oNOLdwuGXJ9fwEuqe9yIZraaH/aqTvCg86jvQd+f5zu1xm34v2Sr+T0g57tpdoPagNVAewPm7Ao9CaSGIWLTl2496mptljkxpiaEKsnYbvnjXv8ohSVr9ta0ioSZzBaP1aQ01cmzDqk/cugLJcgE7vCn7oFuNI9xo4wuXmqwwwBv37qToLfua4wTnz/NbX7GymyKCnU7sm9p3ewffcF2i/AdsmYAIIfg8g3DG4lkyPyBMzpM7gnBw0yMUZII9+dx66i94cRQHQClEGbyO/nCNYbFVjTUfuvC3IIFGFCutXx/tTPS74mPxtfj01g3uan5rQvBAaLK445zoUMGdHbPc826We5reszfoS7NIfEb/3M/BrN3ZcMFIT7H0aPWFIuxGgsXe5A9Y2aPip8kjqnuUigAWATLN42Q12DF4tLgSV9fiTt02Y4eRqQ1j56sK6SFicKqVj3OAIDR3qHEoz3eaeWYFoDXM7dfIc4aQ3m4py/PK+/J8FUewhlCXnL7ayR38mZnv/Tbwna/gveJwD74XfB6JGTicWIhCsQ0DDWqVegvZg2Sgoxt40t91j0SvlB6/qkIz6h9mkZWyDwBzJ+BX48Ns9jDQpfHA772sz1p8UAXHKgrUudeYX6aL+K4912ExdCfdnbSy6J5e4g2ckJlmE6+RrG0ZYgWaG5bwo6e7Qk6F6d26UosPN5T8o3ZB2AIlpPBL+ZuGtY3vCAEL0LgsjVgtqXSRWu5xOgoQbhPGvPOgSY/Imu3unkNtxWxrK19kn54PKsT49EYn64rtS/WHYHawHIlCXAjsSqDe+tQ6CZ/5Lux6AzzDRAzyFZsoRMUDlkoZBNT2ZYdcjgwHXTZe9Qn96nTcvdRRBxUlp6QjREgJJVZW3p3GBJr7tOtMnz5JFv3E3r3hH/zW6nGGw0i9kOZ6R9XPzwxs8tX6R99OSUHSG5HC3Vi/yMmhoNKMyklXjNbpPmvqCa34nrnILczoG6iJRGRJQYhtnFjxJ8QjWH0uGxa9U7wy2SjG0Vk4Yz/1b5b+Z8cofSFeX60PbPlPGDZt6u/dh/iSuEZjGPHDN0XO4hqtG1hA3GyDprJnqhhKjc7bAz3X/S2sedEmDAZdLtLK4gC8OgxUubYDcDpSnfDjwOctiqqqh1z+o+ubfc5EbFQXKtfPFmzqdU1bW6i2JsHQJN/A9D2obWPj/HpKbPuPbwJQRnDHccXU2Gk0eu6Tov0UU7EoxQ3SCrideBujbfEwsG6SrcY3I7naq7yo/gJaoyx7c5zVe4Su8ob604aBo1qgnlIHVXn+/jMyuIuMtrtvX7/tsbTDJUvldD8CrAPhB+dNQdgnhNs793ya98dpYf4mn/ktx2LZD8e4H6F5td8NoE9jpPx0XMViNQvpNTwZJjSopvB8+DSRY7t1T5k35aLTZRQZY4s0MBv006TzHz5WEE2rSeB0ih7iWq20oYLXNrZ1j+SPwA0ZzhRTgnuN52NL2A2JtTFCoyoffO7/SCF2fPqgIm0khfj06xZxXVfYSREbB9jj9GJuOfwfR9bGfl1Jrr8hP+5iI494sdTgo7B7kJQu67PNHww+2t2Aq1WWxICCbqd9wK4Tenz5+bfQGZ2TVoCYI2X3R/1QofVkkk8XCS5D+S3+LGZITwsJxA5eML2v5XxYoA6MmvqxByBZAjLB08UBR6vfYDaeFUnsJbPsBGF/rjFA6BDdVgEbZRgMPnDVqzdCV7d4P/ZmcBZZc0L9SKWrezwaRX5xLCuhbtCogYxc3QvVTL7k6LotQ4Xn3jzdYPgjfnoUqwvXpul3+rlB+0PzaMUkPmZJC3au3H9PYWa3mmz32z69ZU+ktl0FP5AdY7oP0wlwFbt/cxTHJVUJ2U5fsVojGHNU3dZzmskh2FRahu26h3NC9Gyh+kke5cS/uW94gq2lBlmcZxWmUStPqL6oGv4j+hER4BJbn1FmEnU34EXOwIRDe5zaEweauMOBBnyyPmZxZ1nuLfvzr4I+RBTxAioomkPSanWRutN8InZiNZurJ8kaqmwLqrvYk2ySHiBAiDMMyOY63MXgaD0QN67AC/RO1re8FdlqgPVAau46hl9CKPk5vi7/el+G5xGovSOJi6PVHwVS0SZtd3E/239wVHTBBEnIvY77D2w+yTqML6m3Wp5wS/CncMno5wSFyLZ2TeEELFnIJmnyt9YJu3YvXr3Kf7MDV7N0v2TT8jUaP+vq42xWGujxQadxiT0VPvpCuVe4g2E99ZyMYW3y3eZvRJPd+7YTYxgowg1Dgb2ufeF/qLItK7vnFnRUsdTjKmBRJETOdB8VFs5WeCUZrY62fLBHw8miNOnPZ9vThrVsN+i2hxrFN4hvDdoBzKKRw18Y7oyLP+/KZXBykyYvSRrkl2NN0k1JzNte6j10M4krj26jvhuLU4MyAXvaPcp2RrjKnTDDJ3ry6tF+KsC/rMqce5psK20s16c031/KqJcBLfw7gihXsGGyrppUcqO1XPmrZonzwn/6J0fol3n+5QBrQtOn5lf0RQArTEogncB+KLN1aKvESD4q04Phw80ze9CVt9H8pa27dqOq770UQnNXdS+nyvqIc9p6xG3wBLN4wNVz4+KN5SjkFsi394tPgOWtG4zzudiE8q6UwKwbcE/uEdGQWvW9V79WF/460VPVxgAZdy1wxewH+s1C9x6w+0yuZQOVP/Tmo90CPTKaIuQWK6AB3edC+fXAXxshgC9b+vr86r998IRO3rDEZP08b96tPVPTCxc2+MUy6vTUbVUgPtQqlzZfzyj+ph8u+1kCo3T14eeWzoc6ct0nIL5lQ/1CmVe+Z0pURejdI+FIZ6rTVbrcz7T70MJiAOdM2Yd0ZHdr21mTefvpFkbIVFOO3y7yeCGKuDeKqtXVVP/pU6BVkrKsY9DUzXSHDRJ1v9UPu9HBsJEu4p32ZoOF1CKvQQXVgkMnmDFCr9QSB/9vT0C5i4joZf7Tbjcbleb9bhEixM7Kn0cEETSbbHKzrKGZNvAYGK20UGuNbvXEdAJrAUNyBUtpvtinWFFgXSGxdiGk1/g+6qamo1duV5zvhZ+KDDO6xjYWeumrAEv7yUUMNt+h7tgYDVSaMIyMiHAVtv2mU0qgRrMZG4hLL+Wf3mhKYvr7BClEPX54yH5hv1y6CUQHm56h2wYd+b9avIxy33tj5AVpnZBQ8ZYFLAhxLrNsd5gTQLvC38fpDSNTAugLj0quy926atWDl2/jxD8EMdBYVpzqPYSuvE7gHdW52bfd6Zr9rJC9S2xS7CWEjIp354Gob+0IAS7g4ibjO+nlFETPedDvLsvI4q7LAXUERtl43pDGEbYa+HPw1LJlCvplMrLu2dh61MZJci1CJQeL3CNM8qP57mZ13md5KvTK7vCf+FTcEDvTv3loRqc1K+s8uNgqS1NoM2RAbkrb6KRF58FAkpZDg3pqELy9Gyi9FXPNdJ2LoX5yqkeydBVnkyzYFDHskvd0/nbskEGOv3w9FyfwRGBew81LJRflEUuVhyVz/PYX8+X3govrLnW/PFd45OaoyLgcQJmwDSPAayxHieiVynvYzkPBpuhHV8mfuJdbEu0cFvpf6iVamin1hdKIAvvtnLlrrn0WrfgNoOaZ+T9uMlCtfzRSYaVibA2Hji63iuPbqvgKOMnEmZJ0nEXdvoufyjuEqq5zZkenaujzy4kureoW2x5Q/+ZyYZYGvDHt1Ko0I2WXtLbKpj874tgKrbxUXU1zqPGntvdK3IlWrtF6bUE2VblFQ6VHOB6yPxpJGpF8qVqoK8OaxUD+h4wjoIaD8x69a/XBW+pas8+/zq+AelfXmz8yWsrl2N/Fm1/Sjdp3ePDkpm6uxYvPEudvciX94b9kugTCe1jnLsFzvuNM7BPjsPYxFOAzjm7K5cXYszz/1p6gwvJT1Pt+fyf1YA1XSgUOdNqYtDdtaipJJV/1VoChZtPVIQDOM2OXa16ZzRCq2blFqdvLNQLJgYV29Z9ohz8MUNlOJa+Zb2r3WPznr5u21950kNoZreNR4i6WYaRXI6/W7hGdsvHUYXFo/e01r7qGWiwTNIYBtt2GEMDmWnexrX7AhsaxnBxMpraO0Xegr3rhRXzW8msHWAwbtj11/qKy5BfSd0BAdYQ+4FMcAy9bnTdCD3yMEV/LoQkqoNCfgsu782VXk9XTQWigfv9qg8MVsVDZm8H+xQwwbEb3hoCcFJiWI8tP3gwjRPDwIcFO4VvARvAxzek4ELx1Pu/u843zEu2NaYY7m+3ZCsmF284xm/f335N8nAtiYCjN0qXllaZLQ/CEj7w0pXbtfvnc97aOS7Qou6+sd17npt9jwqQx/mrhJmhlpOjN2MaTR6ehdDbnyorwZisCCZm5khKKkxvGokO5Z7Cdo34zGwDTi2xui83bHzm9X19XvBb70IBVXV7lvd2dY8egbBnW7vMn0bzChjLAKfuaPS2t7NVVbE/c5RexLv29ydBC5uBViKUrs+Ba/ClXXIXwpY9tFjOXQqmn7mL+xm7upsE17pvr7REJsDPAxEDYLh2B2sJbg6ngXSqoIKFqBpP8U6KOu7+3ygUkbdKd376zHgWKxuSHUT0J4nYtu7PoTV/T4IMOOm1ITi7GlRHuf77gkZn3p86k6+sgs714uTZS3akku72awqsBF+L7+w2Xy2ZnsHdn1Ymyrie9h71fYWxDJ7FhrWa8MXQBMe9hQEaDjLsdkDdSg1etwu97EbIw6P14yUUb0zTvr61mguVIFsiQPwirnopPpuPet4lVKB6rum0JODOBmo3uUdVp4jD9ssy/zGhSlb91r5hU3bLHgrTCXWlBKnW/3eAWugMIOhDEXa5WqwXnVjQT0H7onJ9kDxl25QaJANmJxTJwGQ3ISNaIRgKad8ReYwNJ7zAK4Id9RhBd6YCoN1L+EhXZ/P101FBuTYZPlWQnwpSZJtX9JnfvYUU4EBvh6mJVuh04cAwbnI78+29tU3FtZ+0Lc6LuwtyG8zi8lyLDiV0cTO4m2ADLhY3jL9pCiPBq4nN2OKMzRypVl0IkK4LnEcA28h9OIwnJUq6d0GQuFRcD2ks/pjdJYbq1oK5DfSACM/y6u2jbU7991y5Q0Lw474P0I/iR5cSF3Pw+FUBXays8e1PMVhrnhN2/WoO2vV/aI4lFLlie3debUpk7hYMZNfPWyFJHFRZbl1iEqxfr5BQaNB7IK7vqqVhp728WaHzeiVAujWOTh49gz0+RXkM5fTxBKmvAo7aPtXtz3izQDTHs588NHa9Y7Nb1QchLnVtPVjUzEBuJCyva0WqaBwkt9NzGovlhxCv9uu+3F+Bbp8kW6S6dNcj8PJBKDGJlWITE9ObDnGo5LfZOpMdDKGNFEsves823P2AWap6AKp36bOnphurbwoZ5/q1MTkDzpRl5mtovHVmGUBy29OvvSKmxI/V3PL5N1FGccEHbdZYq5ZRO94vlq7uo8pdU18kam4ggRn2H8E2827voFyUfftpv3iaYpZ9yBTA6E+rAEn6YqvVtk/cRyrM576VVSldEdd694h3hC36uLQ9x7ViQMehzIrNiW+S8bf/KSV7YhsC0hAG7wMNVvlaCg5xjZHwmahWr62BtUqAwR/lAk7h622m28y+q8X7rahkjyJoi/kUOU+VMgUnztA0cbsRKI6bsxeZiWFdcKRMVjVnKTbf6HwLn3Op4VvhGPG5dZQjaafUZGjunGTWtBmCTjAV5cIdhC9wKRpQl2Wvcx/gEUmHTvDsTqNBsqAa/uMn0ZnW1EuQrBBQxnFOQXuffGj9x3KBrzEgS0l0pcrQCSvSE3Kel+M9hckG2PnbL9fg3kO6XW2Lv54PQTTFhoh9CaDJwOwp3SwtA805DEkTfgYFQe10/CUDGxyCnSpFykXbL6Y0EJgFcpPDptEQDC/6Phq1YmoUQqOsOnIb9PnIZOSmosQZdmWWXV3d0sv8L4nwMVXX8D3hCak9jnlmpj5FtrktGxdmCKy8KjvJ/jr8rqs681Ikh4Wz5IhzxvMy7NstjiWHWHiljKiONS96vW5GqZTmeDUZ9g/0QRahVKwIujnAtJY72uxnmfHFEHtpaifBGo/UHhefvbWCmQ+yF3dv//B8zeTH3hyApvlAng2MTRSrX3XZjvS/MTYov2kChARpbdsHMP+t41r+nvxsIYTEh50R2JgHIHRSyx+ibSPOPICYzuGtcZZGaBg2VFMquykIy3bg/WwYlMMNmc7NpfBhDe4FvhB9QUAT4J+J/9GC5cSkf2Ekw+vtxh3R4nATgKifXlwvHqfGe2vTziR6WkP4YjzaAlDpzvZO1GQgYE0gL+9KAC9Dojx8QAS1gnozMKBosEU7HzVjaqV70fwVWECDdajzye4a9JJTo7ClMOgJsmCzurAA99qghZ6zVA10rmQlKMLEjry3jV7Ef0E3W/MzJ91k09CtQJlYn+QCw82irFfMfAuNGQEbVisULFJaCwKb33wrzpGPMOj3LGfpvX5hSk2O8KaB/hDq5F73Op6EvU7VBz6JrwTh7kjNlUw0M5q8vxMzw9Xx5pw1wzz1JbbjEnllenKoA8PYcB4rQysBUELfPnWJrrvytrzizxftBm6HBYOL9CutE40vD/A16gUdfzSDaOuU16/DbOhEhkajLqJ645k+zl2tNRla455pM64hmtFwWuZAFDJemnzPtybAnJhdm40sMSv2wq+P16exi5RNOuSzyMhYs1hoMrxqkOrHMHzNpDGVYVB8INz6s/JLs4Q7kgjj/J1CzxtTrQa1Vy8bL9gyXMWocEy75KBow65PlNg3IaxNWuDJ8m4qDLMf+UHQ+e0DCLZng4eiPSdLmYNgGEhpPxKnHCoZ8/bbYun+eOPwtchB8NrDC6Rb+KdaT0yVmXoKG48vanBlhR1uYh/ZAzjdZJu7vZIqk4/YBgoFbT60Yr5ju0LNPylykrnaQBPDRek4FoKgwGDwPAITAMADuzuEAJSKKhjRRrZpLo/FKgj1Yez7+EcMAenomJK44AQ4uKo6mCoSFw6NtRroGpIeq19vzT0t5VxtqXEnA9xyBjpHBJAHZGMAyzrO9rHAQT7wNU9oXXlOSICfTigIWD0CPPZTBo2Pc4DKkw4/yt0jAlVDYoddAEtphIEE6RLdUobBA2XI9lQU3ykb9xY9R1V1S4MJyV3cn6vK+FRRIVkaBJXBmMagmDe9ub5sQfv+o5Q8jbhuS5i8mGsCn3WV9Q+1pyU9r3zhEgf2CBhHIWiO+QNxB+zaaZDO3Ug9xWjBjPZMleRcK2h6RNf2/6C5f1EmvVSjMIjTCLjWx9QlN1sN8Z7mlETMHP7ueG5vJoLWz/lSI8BAhfAT6NXg5Uhoj/zCJ/hUW52cNoUgkV86wVPoTWMizlE5tJWiT+qE/DYUriizZUCdvCLsu992p4UPrG9GqzcTMEsoIbgU7yKCA8mFJaEQibqRqAcdYVCSVvXDUxs1Cs7Sukcx/+k9vd0/BQvNk/IzcSo/QbP+lq6dLFSki5ftBTialN9ZczqfoBnp80Z7dK4hRo/ZmO+jlOgXpHejgPo7poif9zHVlMfIIa7QPj2Oc7Im1mzMQfP+0/q9cr2BYdxD8iJOR7IMEHdBSKpiFJV/9tysn3HcjG+8gvSNs+GpzFvsW/6Jrh4fUG2IUjp8KomzTJ8umF1PVBdJY94bvmtFMsB69JFWE9IgcPErWdoQq/kORyvqrOVz48I+HXvGATHUvUY0FH8cbjSPuDVvIQ8hzxPYp2Kp+/PnXmojHZo4RJFb/gTnqjYa09jXI/QPLCE1dJGllsFZvQIy88yunqTRPKrFGAH0x6IWKSGkbH7KrWfgD4T7dLLENol7EI/c4aTz0lFEpNcdbKwcX9bWGrJzvEmAN7FVgtj6bjKXaHB/Tuy8x8loWM4WxAkjf/bnLzVAZJy4wjyPJFwa8WeuRhuhe6d3ONB1qs2Czjprp+A1IqhW9i+NYx1cO7y1WLI1HcKF0NnBbS4GlPXMC0XkFI+1qmpb5MW3YZJ0dCL/CeToxWnA9PnGHX/p4pmyEeC9uGs9pgqlym4hOtWMuoYugzDMNa19ercYPvW2nVkBg7Qacdo8LHByA91QvD7SI48tNnD/4FqP8NpBZZbiMGnoF4hTGIqNAAb/IXRGDiCxRkAOB+WboPVHVhPBjpHny8wQMmWIiwCl4WGLg2B9Rt5+RcLHmc9mx+hGIjFUpuwgMmbCfcIoNBO2z6cCYMNUHhjPLB91VHMDtelGUs8bygDviiXJKWjr3T7gY6tSEhFahP8eQJ0GLsY20f/ct2DDGkU9sbhMW+N1j6HpjN540LsVkOOgCgaJtHObb8gmb3nHDK7LVEd8ZmowUaNxRSuVyM+EiPfe47d7y+mewYluCjPYwSahATFXNU8nzta+3AfvE3GqV5+kd4kotOwpdtqj86t/mFs8qppNdmFWWX4YOPudqutESbij1Q+zINYrZJbBDQW3CkgzRRUGWYdbhGqEYL2gXrzjqppAim4KEaSOAKTTv5z7AZ6qIsPpq/pzgg7cAYLAS/WcfbX0cS/UvBJdov2cdRRHeuDv07AHpFEhgEFfA3ruD2GxZHKgkTIAw0RIe85KSxZND0eUgUn/Y7DeTWUdW9cwQY1YfT20xx+H1lr/0TtT8bSYvQGqstDYVD0PIB5XDoguBOCuqbkaxG0kczyfpCNtxwOqZqmz6fGF/m6jfW21WNN06SvHM7/HT7TprkAAAO7SURBVAWOMl20r1j4JeyCe65iqkvpp6zsddR1E6o/HsWeCleg/U3jwb4gEqH0uREo8dnJ6dW4gv+Y1PzPlcB+Yh89ONRxTJ9sACnPZzV5ov3CxWg/qgi909n6ZPvqydeUl9549yiJt2TSu3h1/uMbnt72Bwj5/VH91GkSns4Jh5LYXj0gYQnF+KTxGm2f/NboigjgzJ5Mnrom0GffO52HR3klJRG25+d/YB77AiHbV3xmuUBDmjfOj4M+fm1pGxeO1n6ODW/szN1tUtcnQQWE6Hnt3xH/5/TY/AZClkyq7ReA7jnDuftSG8A4L54Bzz07qOHLvSdtHiBOEIcqcqqmbTxambQfPd9c9rhVkZ8uSC3Q3E9kt0yumBlmV9jTmaHGKRGd5kkQXNkq7RMtg46fOuf8LHxG/X9oHvUi2dGRQXiIFD4p/VzfZKgOW3MPk+d15PY3EJgBOuKUlW40I9eDBk3cTYrtNfdcjs+zPzOPeqFgaQROC8UT2djsdt6N8p11B2Ew9b5WuVIwqDqgoqAuHKNJ00lE8K/izjyy+LGTqv4AQXfDnsodTVschH9NTzL7yBiQIMdpC6U5hC7UGOiT8ZPjR5235pcymcgiml3ysWU3Sso/kDJ+pWQqqtKTQGp4FBG7svyr09DV6eGaEOMr7UPvh5rGhNdSvmovi4u2zfNMFG3xT/MgW3UwKP3/xHUdxYCfsVknoUr5ejDKGkVSswG7ndWpW945aPlHHzj2J4nl5+mBH/y0BF7mSBe/Kn6rI4NMbkrpLN0gPYaIr6lqyLb9Z+XPCF+07wlUbS6QmgfEecFHkC2xcWvYGa3TdmnbVmeWtdjC5v61GdSrZGkyYx2VnMS2OMxwdtWXk8sXJwJd8YYdWAZI7B91BI7Fix5O8k+W57jKnCtYTvTN3EYfqwIvZVmZWcdTXZVB9NAxGD+2nYc/eoT+XyOlZhN8BdUj9Sg+G6D7t32rSiIL/wSt/5IH//4TSw7q4DzTIq+xorwRd8ddV2EYOq0WQ/+Zwzl/poRAVHpYYcmN9hOClTcPYVqahpXs8j+xzekXSj47eqhBP/qNZkGq5Rybbyl/86dWvH+dhPq4I9XEFKnTmbf2Q8nuuZ1/8p6ynjPG5+muuclby/8n7ycrVSN8WT+94M9v8vhIsRyNDqaL+v1vn075T95DrPMGTLt8hpyw70Z/Yc/HrxVzLrfdMxy0eVa2/3T/88XQaH9lg81HS3jtd/7JrxQVZP+lUB8i8FgXX/xz8h8kQVz9wlNVflf5f2mJ3/Z1a9lyAAAAAElFTkSuQmCC">
            <a:hlinkClick r:id="rId3"/>
          </p:cNvPr>
          <p:cNvSpPr>
            <a:spLocks noChangeAspect="1" noChangeArrowheads="1"/>
          </p:cNvSpPr>
          <p:nvPr/>
        </p:nvSpPr>
        <p:spPr bwMode="auto">
          <a:xfrm>
            <a:off x="289086" y="332656"/>
            <a:ext cx="8531386" cy="1080120"/>
          </a:xfrm>
          <a:prstGeom prst="rect">
            <a:avLst/>
          </a:prstGeom>
          <a:solidFill>
            <a:schemeClr val="bg2"/>
          </a:solidFill>
          <a:extLst/>
        </p:spPr>
        <p:txBody>
          <a:bodyPr vert="horz" wrap="square" lIns="91440" tIns="45720" rIns="91440" bIns="45720" numCol="1" anchor="t" anchorCtr="0" compatLnSpc="1">
            <a:prstTxWarp prst="textNoShape">
              <a:avLst/>
            </a:prstTxWarp>
          </a:bodyPr>
          <a:lstStyle/>
          <a:p>
            <a:r>
              <a:rPr lang="de-CH" b="1" dirty="0">
                <a:solidFill>
                  <a:schemeClr val="bg1"/>
                </a:solidFill>
              </a:rPr>
              <a:t>KABO</a:t>
            </a:r>
            <a:endParaRPr lang="de-CH" dirty="0">
              <a:solidFill>
                <a:schemeClr val="bg1"/>
              </a:solidFill>
            </a:endParaRPr>
          </a:p>
          <a:p>
            <a:r>
              <a:rPr lang="de-CH" dirty="0">
                <a:solidFill>
                  <a:schemeClr val="bg1"/>
                </a:solidFill>
              </a:rPr>
              <a:t>Konferenz der Aargauischen</a:t>
            </a:r>
            <a:br>
              <a:rPr lang="de-CH" dirty="0">
                <a:solidFill>
                  <a:schemeClr val="bg1"/>
                </a:solidFill>
              </a:rPr>
            </a:br>
            <a:r>
              <a:rPr lang="de-CH" dirty="0">
                <a:solidFill>
                  <a:schemeClr val="bg1"/>
                </a:solidFill>
              </a:rPr>
              <a:t>Behindertenorganisationen</a:t>
            </a:r>
          </a:p>
        </p:txBody>
      </p:sp>
      <p:sp>
        <p:nvSpPr>
          <p:cNvPr id="6" name="Textfeld 5"/>
          <p:cNvSpPr txBox="1"/>
          <p:nvPr/>
        </p:nvSpPr>
        <p:spPr>
          <a:xfrm>
            <a:off x="467544" y="1377522"/>
            <a:ext cx="7704856" cy="3970318"/>
          </a:xfrm>
          <a:prstGeom prst="rect">
            <a:avLst/>
          </a:prstGeom>
          <a:noFill/>
        </p:spPr>
        <p:txBody>
          <a:bodyPr wrap="square" rtlCol="0">
            <a:spAutoFit/>
          </a:bodyPr>
          <a:lstStyle/>
          <a:p>
            <a:endParaRPr lang="de-CH" dirty="0"/>
          </a:p>
          <a:p>
            <a:r>
              <a:rPr lang="de-CH" dirty="0" smtClean="0"/>
              <a:t>Inklusion: Aktion Mensch</a:t>
            </a:r>
          </a:p>
          <a:p>
            <a:r>
              <a:rPr lang="de-CH" dirty="0" smtClean="0">
                <a:hlinkClick r:id="rId4"/>
              </a:rPr>
              <a:t>https</a:t>
            </a:r>
            <a:r>
              <a:rPr lang="de-CH" dirty="0">
                <a:hlinkClick r:id="rId4"/>
              </a:rPr>
              <a:t>://</a:t>
            </a:r>
            <a:r>
              <a:rPr lang="de-CH" dirty="0" smtClean="0">
                <a:hlinkClick r:id="rId4"/>
              </a:rPr>
              <a:t>www.youtube.com/watch?v=HJTqOtuW0oQ</a:t>
            </a:r>
            <a:endParaRPr lang="de-CH" dirty="0" smtClean="0"/>
          </a:p>
          <a:p>
            <a:r>
              <a:rPr lang="de-CH" dirty="0"/>
              <a:t>Inklusion: </a:t>
            </a:r>
            <a:r>
              <a:rPr lang="de-CH" dirty="0" smtClean="0"/>
              <a:t>In 80 Sekunden erklärt</a:t>
            </a:r>
            <a:endParaRPr lang="de-CH" dirty="0" smtClean="0">
              <a:hlinkClick r:id="rId5"/>
            </a:endParaRPr>
          </a:p>
          <a:p>
            <a:r>
              <a:rPr lang="de-CH" dirty="0" smtClean="0">
                <a:hlinkClick r:id="rId5"/>
              </a:rPr>
              <a:t>https</a:t>
            </a:r>
            <a:r>
              <a:rPr lang="de-CH" dirty="0">
                <a:hlinkClick r:id="rId5"/>
              </a:rPr>
              <a:t>://www.youtube.com/watch?v=05IP1vj7wNY</a:t>
            </a:r>
            <a:endParaRPr lang="de-CH" dirty="0" smtClean="0">
              <a:hlinkClick r:id="rId5"/>
            </a:endParaRPr>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p:txBody>
      </p:sp>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3319" y="2780928"/>
            <a:ext cx="6833775" cy="352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6282763"/>
      </p:ext>
    </p:extLst>
  </p:cSld>
  <p:clrMapOvr>
    <a:masterClrMapping/>
  </p:clrMapOvr>
  <p:transition>
    <p:push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683568" y="1484784"/>
            <a:ext cx="8229600" cy="4896544"/>
          </a:xfrm>
        </p:spPr>
        <p:txBody>
          <a:bodyPr/>
          <a:lstStyle/>
          <a:p>
            <a:pPr marL="609600" indent="-609600">
              <a:buFontTx/>
              <a:buNone/>
            </a:pPr>
            <a:r>
              <a:rPr lang="de-CH" sz="2800" b="1" dirty="0"/>
              <a:t>	</a:t>
            </a:r>
            <a:endParaRPr lang="de-CH" sz="2800" b="1" dirty="0" smtClean="0"/>
          </a:p>
          <a:p>
            <a:pPr marL="0" indent="0">
              <a:buNone/>
            </a:pPr>
            <a:r>
              <a:rPr lang="de-CH" sz="2800" b="1" dirty="0"/>
              <a:t>Zusammenarbeit mit der SVA</a:t>
            </a:r>
            <a:endParaRPr lang="de-CH" sz="2800" dirty="0"/>
          </a:p>
          <a:p>
            <a:pPr marL="0" indent="0">
              <a:buNone/>
            </a:pPr>
            <a:r>
              <a:rPr lang="de-CH" sz="2800" dirty="0"/>
              <a:t> </a:t>
            </a:r>
          </a:p>
          <a:p>
            <a:pPr marL="0" indent="0">
              <a:buNone/>
            </a:pPr>
            <a:r>
              <a:rPr lang="de-CH" sz="2800" dirty="0" smtClean="0"/>
              <a:t>Für </a:t>
            </a:r>
            <a:r>
              <a:rPr lang="de-CH" sz="2800" dirty="0"/>
              <a:t>viele Menschen mit Behinderung ist die Zusammenarbeit mit der SVA nicht einfach. Einige Abläufe und Anforderungen erschweren das </a:t>
            </a:r>
            <a:r>
              <a:rPr lang="de-CH" sz="2800" dirty="0" err="1"/>
              <a:t>Geltendmachen</a:t>
            </a:r>
            <a:r>
              <a:rPr lang="de-CH" sz="2800" dirty="0"/>
              <a:t> von Leistungen. Die KABO baut ein Austauschgefäss mit der SVA auf.</a:t>
            </a:r>
            <a:br>
              <a:rPr lang="de-CH" sz="2800" dirty="0"/>
            </a:br>
            <a:endParaRPr lang="de-CH" sz="2800" dirty="0"/>
          </a:p>
        </p:txBody>
      </p:sp>
      <p:sp>
        <p:nvSpPr>
          <p:cNvPr id="4" name="Rechteck 3"/>
          <p:cNvSpPr/>
          <p:nvPr/>
        </p:nvSpPr>
        <p:spPr>
          <a:xfrm>
            <a:off x="467544" y="404664"/>
            <a:ext cx="8136904" cy="923330"/>
          </a:xfrm>
          <a:prstGeom prst="rect">
            <a:avLst/>
          </a:prstGeom>
          <a:solidFill>
            <a:schemeClr val="bg2"/>
          </a:solidFill>
        </p:spPr>
        <p:txBody>
          <a:bodyPr wrap="square">
            <a:spAutoFit/>
          </a:bodyPr>
          <a:lstStyle/>
          <a:p>
            <a:r>
              <a:rPr lang="de-CH" b="1" dirty="0">
                <a:solidFill>
                  <a:schemeClr val="bg1"/>
                </a:solidFill>
              </a:rPr>
              <a:t>KABO</a:t>
            </a:r>
            <a:endParaRPr lang="de-CH" dirty="0">
              <a:solidFill>
                <a:schemeClr val="bg1"/>
              </a:solidFill>
            </a:endParaRPr>
          </a:p>
          <a:p>
            <a:r>
              <a:rPr lang="de-CH" dirty="0">
                <a:solidFill>
                  <a:schemeClr val="bg1"/>
                </a:solidFill>
              </a:rPr>
              <a:t>Konferenz der Aargauischen</a:t>
            </a:r>
            <a:br>
              <a:rPr lang="de-CH" dirty="0">
                <a:solidFill>
                  <a:schemeClr val="bg1"/>
                </a:solidFill>
              </a:rPr>
            </a:br>
            <a:r>
              <a:rPr lang="de-CH" dirty="0">
                <a:solidFill>
                  <a:schemeClr val="bg1"/>
                </a:solidFill>
              </a:rPr>
              <a:t>Behindertenorganisationen</a:t>
            </a:r>
          </a:p>
        </p:txBody>
      </p:sp>
    </p:spTree>
    <p:extLst>
      <p:ext uri="{BB962C8B-B14F-4D97-AF65-F5344CB8AC3E}">
        <p14:creationId xmlns:p14="http://schemas.microsoft.com/office/powerpoint/2010/main" val="27821637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421196" y="1484784"/>
            <a:ext cx="8229600" cy="4896544"/>
          </a:xfrm>
        </p:spPr>
        <p:txBody>
          <a:bodyPr/>
          <a:lstStyle/>
          <a:p>
            <a:pPr marL="92075" indent="-92075">
              <a:buFontTx/>
              <a:buNone/>
            </a:pPr>
            <a:r>
              <a:rPr lang="de-CH" b="1" dirty="0"/>
              <a:t>	</a:t>
            </a:r>
            <a:r>
              <a:rPr lang="de-CH" sz="2800" b="1" dirty="0" smtClean="0"/>
              <a:t>Jubiläumsanlass </a:t>
            </a:r>
            <a:r>
              <a:rPr lang="de-CH" sz="2800" b="1" dirty="0"/>
              <a:t>20 Jahre Verein KABO </a:t>
            </a:r>
            <a:r>
              <a:rPr lang="de-CH" sz="2800" b="1" dirty="0" smtClean="0"/>
              <a:t/>
            </a:r>
            <a:br>
              <a:rPr lang="de-CH" sz="2800" b="1" dirty="0" smtClean="0"/>
            </a:br>
            <a:r>
              <a:rPr lang="de-CH" sz="2800" b="1" dirty="0" smtClean="0"/>
              <a:t>Vereinsgründung 21.10.1996</a:t>
            </a:r>
            <a:r>
              <a:rPr lang="de-CH" sz="2800" dirty="0"/>
              <a:t> </a:t>
            </a:r>
          </a:p>
          <a:p>
            <a:pPr lvl="0"/>
            <a:r>
              <a:rPr lang="de-CH" sz="2800" dirty="0"/>
              <a:t>Zu diesem Anlass findet im August 2016 ein KABO-Marktplatz mit Rahmenprogramm statt. Die KABO-Mitglieder können sich mit einem Informationsstand präsentieren.</a:t>
            </a:r>
          </a:p>
          <a:p>
            <a:r>
              <a:rPr lang="de-CH" sz="2800" dirty="0"/>
              <a:t>Für die Koordination wird eine externe Person </a:t>
            </a:r>
            <a:r>
              <a:rPr lang="de-CH" sz="2800" dirty="0" smtClean="0"/>
              <a:t>engagiert. Es wird mit max. 100 Std. und einem Kostendach von Fr. 3000.- gerechnet.</a:t>
            </a:r>
            <a:endParaRPr lang="de-CH" sz="2800" dirty="0"/>
          </a:p>
          <a:p>
            <a:pPr marL="0" indent="0">
              <a:buNone/>
            </a:pPr>
            <a:r>
              <a:rPr lang="de-CH" sz="2800" dirty="0"/>
              <a:t/>
            </a:r>
            <a:br>
              <a:rPr lang="de-CH" sz="2800" dirty="0"/>
            </a:br>
            <a:endParaRPr lang="de-CH" sz="2800" dirty="0"/>
          </a:p>
        </p:txBody>
      </p:sp>
      <p:sp>
        <p:nvSpPr>
          <p:cNvPr id="4" name="Rechteck 3"/>
          <p:cNvSpPr/>
          <p:nvPr/>
        </p:nvSpPr>
        <p:spPr>
          <a:xfrm>
            <a:off x="467544" y="404664"/>
            <a:ext cx="8136904" cy="923330"/>
          </a:xfrm>
          <a:prstGeom prst="rect">
            <a:avLst/>
          </a:prstGeom>
          <a:solidFill>
            <a:schemeClr val="bg2"/>
          </a:solidFill>
        </p:spPr>
        <p:txBody>
          <a:bodyPr wrap="square">
            <a:spAutoFit/>
          </a:bodyPr>
          <a:lstStyle/>
          <a:p>
            <a:r>
              <a:rPr lang="de-CH" b="1" dirty="0">
                <a:solidFill>
                  <a:schemeClr val="bg1"/>
                </a:solidFill>
              </a:rPr>
              <a:t>KABO</a:t>
            </a:r>
            <a:endParaRPr lang="de-CH" dirty="0">
              <a:solidFill>
                <a:schemeClr val="bg1"/>
              </a:solidFill>
            </a:endParaRPr>
          </a:p>
          <a:p>
            <a:r>
              <a:rPr lang="de-CH" dirty="0">
                <a:solidFill>
                  <a:schemeClr val="bg1"/>
                </a:solidFill>
              </a:rPr>
              <a:t>Konferenz der Aargauischen</a:t>
            </a:r>
            <a:br>
              <a:rPr lang="de-CH" dirty="0">
                <a:solidFill>
                  <a:schemeClr val="bg1"/>
                </a:solidFill>
              </a:rPr>
            </a:br>
            <a:r>
              <a:rPr lang="de-CH" dirty="0">
                <a:solidFill>
                  <a:schemeClr val="bg1"/>
                </a:solidFill>
              </a:rPr>
              <a:t>Behindertenorganisationen</a:t>
            </a:r>
          </a:p>
        </p:txBody>
      </p:sp>
    </p:spTree>
    <p:extLst>
      <p:ext uri="{BB962C8B-B14F-4D97-AF65-F5344CB8AC3E}">
        <p14:creationId xmlns:p14="http://schemas.microsoft.com/office/powerpoint/2010/main" val="26706450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179512" y="1327994"/>
            <a:ext cx="8229600" cy="5197350"/>
          </a:xfrm>
        </p:spPr>
        <p:txBody>
          <a:bodyPr/>
          <a:lstStyle/>
          <a:p>
            <a:pPr indent="17463">
              <a:buFontTx/>
              <a:buNone/>
            </a:pPr>
            <a:r>
              <a:rPr lang="de-CH" sz="2800" b="1" dirty="0" smtClean="0"/>
              <a:t>Verabschiedung/ Wahlen</a:t>
            </a:r>
          </a:p>
          <a:p>
            <a:pPr indent="17463">
              <a:spcBef>
                <a:spcPts val="1200"/>
              </a:spcBef>
              <a:buFontTx/>
              <a:buNone/>
            </a:pPr>
            <a:r>
              <a:rPr lang="de-CH" sz="2400" b="1" dirty="0" smtClean="0"/>
              <a:t>Verabschiedung: </a:t>
            </a:r>
            <a:r>
              <a:rPr lang="de-CH" sz="2400" dirty="0" smtClean="0"/>
              <a:t>Remo Petri</a:t>
            </a:r>
          </a:p>
          <a:p>
            <a:pPr indent="0">
              <a:spcBef>
                <a:spcPts val="1200"/>
              </a:spcBef>
              <a:buNone/>
            </a:pPr>
            <a:r>
              <a:rPr lang="de-CH" sz="2400" b="1" dirty="0" smtClean="0"/>
              <a:t>Vorstandsmitglieder</a:t>
            </a:r>
          </a:p>
          <a:p>
            <a:pPr marL="685800">
              <a:spcBef>
                <a:spcPts val="0"/>
              </a:spcBef>
            </a:pPr>
            <a:r>
              <a:rPr lang="de-CH" sz="2400" dirty="0" smtClean="0"/>
              <a:t>John Steggerda, Präsident</a:t>
            </a:r>
            <a:endParaRPr lang="de-CH" sz="2400" dirty="0"/>
          </a:p>
          <a:p>
            <a:pPr marL="685800">
              <a:spcBef>
                <a:spcPts val="0"/>
              </a:spcBef>
            </a:pPr>
            <a:r>
              <a:rPr lang="de-CH" sz="2400" dirty="0" smtClean="0"/>
              <a:t>Theres Birchmeier, Claudia Casanova, Rita Käppeli</a:t>
            </a:r>
            <a:endParaRPr lang="de-CH" sz="2400" dirty="0"/>
          </a:p>
          <a:p>
            <a:pPr indent="0">
              <a:spcBef>
                <a:spcPts val="1200"/>
              </a:spcBef>
              <a:buNone/>
            </a:pPr>
            <a:r>
              <a:rPr lang="de-CH" sz="2400" b="1" dirty="0" smtClean="0"/>
              <a:t>Neue Vorstandsmitglieder</a:t>
            </a:r>
          </a:p>
          <a:p>
            <a:pPr marL="685800">
              <a:spcBef>
                <a:spcPts val="0"/>
              </a:spcBef>
            </a:pPr>
            <a:r>
              <a:rPr lang="de-CH" sz="2400" dirty="0" smtClean="0"/>
              <a:t>Elisabeth </a:t>
            </a:r>
            <a:r>
              <a:rPr lang="de-CH" sz="2400" dirty="0" err="1" smtClean="0"/>
              <a:t>Tribaldos</a:t>
            </a:r>
            <a:endParaRPr lang="de-CH" sz="2400" dirty="0" smtClean="0"/>
          </a:p>
          <a:p>
            <a:pPr marL="685800">
              <a:spcBef>
                <a:spcPts val="0"/>
              </a:spcBef>
            </a:pPr>
            <a:r>
              <a:rPr lang="de-CH" sz="2400" dirty="0" smtClean="0"/>
              <a:t>Marie-Louise Körner</a:t>
            </a:r>
          </a:p>
          <a:p>
            <a:pPr marL="685800">
              <a:spcBef>
                <a:spcPts val="0"/>
              </a:spcBef>
            </a:pPr>
            <a:r>
              <a:rPr lang="de-CH" sz="2400" dirty="0" smtClean="0"/>
              <a:t>Sebastian </a:t>
            </a:r>
            <a:r>
              <a:rPr lang="de-CH" sz="2400" dirty="0" err="1" smtClean="0"/>
              <a:t>Burnell</a:t>
            </a:r>
            <a:endParaRPr lang="de-CH" sz="2400" dirty="0" smtClean="0"/>
          </a:p>
          <a:p>
            <a:pPr indent="0">
              <a:spcBef>
                <a:spcPts val="1200"/>
              </a:spcBef>
              <a:buNone/>
            </a:pPr>
            <a:r>
              <a:rPr lang="de-CH" sz="2400" b="1" dirty="0" smtClean="0"/>
              <a:t>Revisionsstelle</a:t>
            </a:r>
          </a:p>
          <a:p>
            <a:pPr marL="685800">
              <a:spcBef>
                <a:spcPts val="0"/>
              </a:spcBef>
            </a:pPr>
            <a:r>
              <a:rPr lang="de-CH" sz="2400" dirty="0"/>
              <a:t>Annemarie </a:t>
            </a:r>
            <a:r>
              <a:rPr lang="de-CH" sz="2400" dirty="0" smtClean="0"/>
              <a:t>Bruderer</a:t>
            </a:r>
          </a:p>
          <a:p>
            <a:pPr marL="685800">
              <a:spcBef>
                <a:spcPts val="0"/>
              </a:spcBef>
            </a:pPr>
            <a:r>
              <a:rPr lang="de-CH" sz="2400" dirty="0" smtClean="0"/>
              <a:t>Bruno Flühler</a:t>
            </a:r>
            <a:endParaRPr lang="de-CH" sz="2400" dirty="0"/>
          </a:p>
          <a:p>
            <a:pPr indent="0">
              <a:spcBef>
                <a:spcPts val="1200"/>
              </a:spcBef>
              <a:buNone/>
            </a:pPr>
            <a:endParaRPr lang="de-CH" sz="2400" b="1" dirty="0"/>
          </a:p>
          <a:p>
            <a:pPr indent="17463">
              <a:buFontTx/>
              <a:buNone/>
            </a:pPr>
            <a:endParaRPr lang="de-CH" sz="2400" b="1" dirty="0">
              <a:latin typeface="Albertus Extra Bold" pitchFamily="34" charset="0"/>
            </a:endParaRPr>
          </a:p>
        </p:txBody>
      </p:sp>
      <p:sp>
        <p:nvSpPr>
          <p:cNvPr id="5" name="Rechteck 4"/>
          <p:cNvSpPr/>
          <p:nvPr/>
        </p:nvSpPr>
        <p:spPr>
          <a:xfrm>
            <a:off x="467544" y="404664"/>
            <a:ext cx="8136904" cy="923330"/>
          </a:xfrm>
          <a:prstGeom prst="rect">
            <a:avLst/>
          </a:prstGeom>
          <a:solidFill>
            <a:schemeClr val="bg2"/>
          </a:solidFill>
        </p:spPr>
        <p:txBody>
          <a:bodyPr wrap="square">
            <a:spAutoFit/>
          </a:bodyPr>
          <a:lstStyle/>
          <a:p>
            <a:r>
              <a:rPr lang="de-CH" b="1" dirty="0">
                <a:solidFill>
                  <a:schemeClr val="bg1"/>
                </a:solidFill>
              </a:rPr>
              <a:t>KABO</a:t>
            </a:r>
            <a:endParaRPr lang="de-CH" dirty="0">
              <a:solidFill>
                <a:schemeClr val="bg1"/>
              </a:solidFill>
            </a:endParaRPr>
          </a:p>
          <a:p>
            <a:r>
              <a:rPr lang="de-CH" dirty="0">
                <a:solidFill>
                  <a:schemeClr val="bg1"/>
                </a:solidFill>
              </a:rPr>
              <a:t>Konferenz der Aargauischen</a:t>
            </a:r>
            <a:br>
              <a:rPr lang="de-CH" dirty="0">
                <a:solidFill>
                  <a:schemeClr val="bg1"/>
                </a:solidFill>
              </a:rPr>
            </a:br>
            <a:r>
              <a:rPr lang="de-CH" dirty="0">
                <a:solidFill>
                  <a:schemeClr val="bg1"/>
                </a:solidFill>
              </a:rPr>
              <a:t>Behindertenorganisationen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2276872"/>
            <a:ext cx="5000300" cy="27650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hteck 3"/>
          <p:cNvSpPr/>
          <p:nvPr/>
        </p:nvSpPr>
        <p:spPr>
          <a:xfrm>
            <a:off x="467544" y="404664"/>
            <a:ext cx="8136904" cy="923330"/>
          </a:xfrm>
          <a:prstGeom prst="rect">
            <a:avLst/>
          </a:prstGeom>
          <a:solidFill>
            <a:schemeClr val="bg2"/>
          </a:solidFill>
        </p:spPr>
        <p:txBody>
          <a:bodyPr wrap="square">
            <a:spAutoFit/>
          </a:bodyPr>
          <a:lstStyle/>
          <a:p>
            <a:r>
              <a:rPr lang="de-CH" b="1" dirty="0">
                <a:solidFill>
                  <a:schemeClr val="bg1"/>
                </a:solidFill>
              </a:rPr>
              <a:t>KABO</a:t>
            </a:r>
            <a:endParaRPr lang="de-CH" dirty="0">
              <a:solidFill>
                <a:schemeClr val="bg1"/>
              </a:solidFill>
            </a:endParaRPr>
          </a:p>
          <a:p>
            <a:r>
              <a:rPr lang="de-CH" dirty="0">
                <a:solidFill>
                  <a:schemeClr val="bg1"/>
                </a:solidFill>
              </a:rPr>
              <a:t>Konferenz der Aargauischen</a:t>
            </a:r>
            <a:br>
              <a:rPr lang="de-CH" dirty="0">
                <a:solidFill>
                  <a:schemeClr val="bg1"/>
                </a:solidFill>
              </a:rPr>
            </a:br>
            <a:r>
              <a:rPr lang="de-CH" dirty="0">
                <a:solidFill>
                  <a:schemeClr val="bg1"/>
                </a:solidFill>
              </a:rPr>
              <a:t>Behindertenorganisationen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573016"/>
            <a:ext cx="3960440" cy="30751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75" name="Rectangle 3"/>
          <p:cNvSpPr>
            <a:spLocks noGrp="1" noChangeArrowheads="1"/>
          </p:cNvSpPr>
          <p:nvPr>
            <p:ph type="body" idx="1"/>
          </p:nvPr>
        </p:nvSpPr>
        <p:spPr>
          <a:xfrm>
            <a:off x="464684" y="1514527"/>
            <a:ext cx="7926600" cy="5076986"/>
          </a:xfrm>
        </p:spPr>
        <p:txBody>
          <a:bodyPr/>
          <a:lstStyle/>
          <a:p>
            <a:pPr marL="0" indent="0">
              <a:buNone/>
            </a:pPr>
            <a:r>
              <a:rPr lang="de-CH" sz="6600" b="1" dirty="0" smtClean="0"/>
              <a:t>Tätigkeitsbericht</a:t>
            </a:r>
          </a:p>
          <a:p>
            <a:pPr marL="0" indent="0">
              <a:buNone/>
            </a:pPr>
            <a:r>
              <a:rPr lang="de-CH" sz="6600" b="1" dirty="0" smtClean="0"/>
              <a:t>KABO Vorstand</a:t>
            </a:r>
          </a:p>
          <a:p>
            <a:pPr marL="0" indent="0">
              <a:buNone/>
            </a:pPr>
            <a:r>
              <a:rPr lang="de-CH" sz="6600" b="1" dirty="0"/>
              <a:t> </a:t>
            </a:r>
            <a:r>
              <a:rPr lang="de-CH" sz="6600" b="1" dirty="0" smtClean="0"/>
              <a:t>                  2015</a:t>
            </a:r>
            <a:endParaRPr lang="de-CH" sz="6600" b="1" dirty="0"/>
          </a:p>
          <a:p>
            <a:pPr marL="0" indent="0">
              <a:buNone/>
            </a:pPr>
            <a:endParaRPr lang="de-CH" sz="1000" b="1" dirty="0" smtClean="0"/>
          </a:p>
        </p:txBody>
      </p:sp>
      <p:sp>
        <p:nvSpPr>
          <p:cNvPr id="3" name="Rechteck 2"/>
          <p:cNvSpPr/>
          <p:nvPr/>
        </p:nvSpPr>
        <p:spPr>
          <a:xfrm>
            <a:off x="467544" y="404664"/>
            <a:ext cx="8136904" cy="923330"/>
          </a:xfrm>
          <a:prstGeom prst="rect">
            <a:avLst/>
          </a:prstGeom>
          <a:solidFill>
            <a:schemeClr val="bg2"/>
          </a:solidFill>
        </p:spPr>
        <p:txBody>
          <a:bodyPr wrap="square">
            <a:spAutoFit/>
          </a:bodyPr>
          <a:lstStyle/>
          <a:p>
            <a:r>
              <a:rPr lang="de-CH" b="1" dirty="0">
                <a:solidFill>
                  <a:schemeClr val="bg1"/>
                </a:solidFill>
              </a:rPr>
              <a:t>KABO</a:t>
            </a:r>
            <a:endParaRPr lang="de-CH" dirty="0">
              <a:solidFill>
                <a:schemeClr val="bg1"/>
              </a:solidFill>
            </a:endParaRPr>
          </a:p>
          <a:p>
            <a:r>
              <a:rPr lang="de-CH" dirty="0">
                <a:solidFill>
                  <a:schemeClr val="bg1"/>
                </a:solidFill>
              </a:rPr>
              <a:t>Konferenz der Aargauischen</a:t>
            </a:r>
            <a:br>
              <a:rPr lang="de-CH" dirty="0">
                <a:solidFill>
                  <a:schemeClr val="bg1"/>
                </a:solidFill>
              </a:rPr>
            </a:br>
            <a:r>
              <a:rPr lang="de-CH" dirty="0">
                <a:solidFill>
                  <a:schemeClr val="bg1"/>
                </a:solidFill>
              </a:rPr>
              <a:t>Behindertenorganisationen</a:t>
            </a:r>
          </a:p>
        </p:txBody>
      </p:sp>
    </p:spTree>
    <p:extLst>
      <p:ext uri="{BB962C8B-B14F-4D97-AF65-F5344CB8AC3E}">
        <p14:creationId xmlns:p14="http://schemas.microsoft.com/office/powerpoint/2010/main" val="3925335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539552" y="1412776"/>
            <a:ext cx="8352928" cy="5040560"/>
          </a:xfrm>
        </p:spPr>
        <p:txBody>
          <a:bodyPr/>
          <a:lstStyle/>
          <a:p>
            <a:pPr marL="0" indent="0">
              <a:buNone/>
            </a:pPr>
            <a:r>
              <a:rPr lang="de-DE" sz="2800" b="1" dirty="0" smtClean="0"/>
              <a:t>Koordinationstreffen 2015</a:t>
            </a:r>
          </a:p>
          <a:p>
            <a:pPr marL="0" indent="0">
              <a:spcBef>
                <a:spcPts val="0"/>
              </a:spcBef>
              <a:buNone/>
            </a:pPr>
            <a:endParaRPr lang="de-DE" sz="2000" b="1" dirty="0" smtClean="0"/>
          </a:p>
          <a:p>
            <a:pPr marL="0" indent="0">
              <a:lnSpc>
                <a:spcPct val="125000"/>
              </a:lnSpc>
              <a:buNone/>
            </a:pPr>
            <a:r>
              <a:rPr lang="de-DE" sz="2400" b="1" dirty="0" smtClean="0"/>
              <a:t>21</a:t>
            </a:r>
            <a:r>
              <a:rPr lang="de-DE" sz="2400" b="1" dirty="0"/>
              <a:t>. Mai </a:t>
            </a:r>
            <a:r>
              <a:rPr lang="de-DE" sz="2400" b="1" dirty="0" smtClean="0"/>
              <a:t>2015:</a:t>
            </a:r>
            <a:r>
              <a:rPr lang="de-CH" sz="2400" dirty="0" smtClean="0"/>
              <a:t> </a:t>
            </a:r>
          </a:p>
          <a:p>
            <a:pPr marL="0" indent="0">
              <a:buNone/>
            </a:pPr>
            <a:r>
              <a:rPr lang="de-CH" sz="2400" dirty="0" smtClean="0"/>
              <a:t>„</a:t>
            </a:r>
            <a:r>
              <a:rPr lang="de-CH" sz="2400" b="1" dirty="0"/>
              <a:t>Persönliche Zukunftsplanung“</a:t>
            </a:r>
            <a:endParaRPr lang="de-CH" sz="2400" dirty="0"/>
          </a:p>
          <a:p>
            <a:pPr marL="0" indent="0">
              <a:buNone/>
            </a:pPr>
            <a:r>
              <a:rPr lang="de-CH" sz="2400" dirty="0"/>
              <a:t>Silvia Bässler und Michael Küng stellten die Methodik der Persönlichen Zukunftsplanung anhand von praktischen Beispielen vor. Die persönliche Zukunftsplanung beruht auf personenzentriertem Denken und einer wertschätzenden Grundhaltung. Im Mittelpunkt steht immer der Mensch mit seinen Zielen, Gaben und neuen Möglichkeiten. </a:t>
            </a:r>
            <a:br>
              <a:rPr lang="de-CH" sz="2400" dirty="0"/>
            </a:br>
            <a:r>
              <a:rPr lang="de-CH" sz="2400" dirty="0"/>
              <a:t> </a:t>
            </a:r>
          </a:p>
        </p:txBody>
      </p:sp>
      <p:sp>
        <p:nvSpPr>
          <p:cNvPr id="3" name="Rechteck 2"/>
          <p:cNvSpPr/>
          <p:nvPr/>
        </p:nvSpPr>
        <p:spPr>
          <a:xfrm>
            <a:off x="539552" y="260648"/>
            <a:ext cx="8136904" cy="923330"/>
          </a:xfrm>
          <a:prstGeom prst="rect">
            <a:avLst/>
          </a:prstGeom>
          <a:solidFill>
            <a:schemeClr val="bg2"/>
          </a:solidFill>
        </p:spPr>
        <p:txBody>
          <a:bodyPr wrap="square">
            <a:spAutoFit/>
          </a:bodyPr>
          <a:lstStyle/>
          <a:p>
            <a:r>
              <a:rPr lang="de-CH" b="1" dirty="0">
                <a:solidFill>
                  <a:schemeClr val="bg1"/>
                </a:solidFill>
              </a:rPr>
              <a:t>KABO</a:t>
            </a:r>
            <a:endParaRPr lang="de-CH" dirty="0">
              <a:solidFill>
                <a:schemeClr val="bg1"/>
              </a:solidFill>
            </a:endParaRPr>
          </a:p>
          <a:p>
            <a:r>
              <a:rPr lang="de-CH" dirty="0">
                <a:solidFill>
                  <a:schemeClr val="bg1"/>
                </a:solidFill>
              </a:rPr>
              <a:t>Konferenz der Aargauischen</a:t>
            </a:r>
            <a:br>
              <a:rPr lang="de-CH" dirty="0">
                <a:solidFill>
                  <a:schemeClr val="bg1"/>
                </a:solidFill>
              </a:rPr>
            </a:br>
            <a:r>
              <a:rPr lang="de-CH" dirty="0">
                <a:solidFill>
                  <a:schemeClr val="bg1"/>
                </a:solidFill>
              </a:rPr>
              <a:t>Behindertenorganisationen</a:t>
            </a:r>
          </a:p>
        </p:txBody>
      </p:sp>
    </p:spTree>
    <p:extLst>
      <p:ext uri="{BB962C8B-B14F-4D97-AF65-F5344CB8AC3E}">
        <p14:creationId xmlns:p14="http://schemas.microsoft.com/office/powerpoint/2010/main" val="14424668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539552" y="1412776"/>
            <a:ext cx="8352928" cy="5040560"/>
          </a:xfrm>
        </p:spPr>
        <p:txBody>
          <a:bodyPr/>
          <a:lstStyle/>
          <a:p>
            <a:pPr marL="0" indent="0">
              <a:buNone/>
            </a:pPr>
            <a:endParaRPr lang="de-CH" sz="2000" dirty="0"/>
          </a:p>
          <a:p>
            <a:pPr marL="0" indent="0">
              <a:spcBef>
                <a:spcPts val="0"/>
              </a:spcBef>
              <a:buNone/>
            </a:pPr>
            <a:r>
              <a:rPr lang="de-CH" sz="2400" b="1" dirty="0" smtClean="0"/>
              <a:t>5</a:t>
            </a:r>
            <a:r>
              <a:rPr lang="de-CH" sz="2400" b="1" dirty="0"/>
              <a:t>. November  </a:t>
            </a:r>
            <a:r>
              <a:rPr lang="de-CH" sz="2400" b="1" dirty="0" smtClean="0"/>
              <a:t>2015: </a:t>
            </a:r>
            <a:br>
              <a:rPr lang="de-CH" sz="2400" b="1" dirty="0" smtClean="0"/>
            </a:br>
            <a:r>
              <a:rPr lang="de-DE" sz="2400" b="1" dirty="0" smtClean="0"/>
              <a:t>Erhebung </a:t>
            </a:r>
            <a:r>
              <a:rPr lang="de-DE" sz="2400" b="1" dirty="0"/>
              <a:t>des Individuellen Betreuungsbedarfs (IBB) </a:t>
            </a:r>
            <a:r>
              <a:rPr lang="de-DE" sz="2400" b="1" dirty="0" smtClean="0"/>
              <a:t/>
            </a:r>
            <a:br>
              <a:rPr lang="de-DE" sz="2400" b="1" dirty="0" smtClean="0"/>
            </a:br>
            <a:r>
              <a:rPr lang="de-DE" sz="2400" b="1" dirty="0" smtClean="0"/>
              <a:t>für </a:t>
            </a:r>
            <a:r>
              <a:rPr lang="de-DE" sz="2400" b="1" dirty="0"/>
              <a:t>Menschen mit Behinderung</a:t>
            </a:r>
            <a:endParaRPr lang="de-CH" sz="2400" b="1" dirty="0"/>
          </a:p>
          <a:p>
            <a:pPr marL="0" indent="0">
              <a:lnSpc>
                <a:spcPct val="125000"/>
              </a:lnSpc>
              <a:spcBef>
                <a:spcPts val="0"/>
              </a:spcBef>
              <a:buNone/>
            </a:pPr>
            <a:endParaRPr lang="de-CH" sz="2000" dirty="0" smtClean="0"/>
          </a:p>
          <a:p>
            <a:pPr marL="0" indent="0">
              <a:spcBef>
                <a:spcPts val="0"/>
              </a:spcBef>
              <a:buNone/>
            </a:pPr>
            <a:r>
              <a:rPr lang="de-CH" sz="2400" dirty="0" err="1" smtClean="0"/>
              <a:t>Topias</a:t>
            </a:r>
            <a:r>
              <a:rPr lang="de-CH" sz="2400" dirty="0" smtClean="0"/>
              <a:t> </a:t>
            </a:r>
            <a:r>
              <a:rPr lang="de-CH" sz="2400" dirty="0" err="1"/>
              <a:t>Issakainen</a:t>
            </a:r>
            <a:r>
              <a:rPr lang="de-CH" sz="2400" dirty="0"/>
              <a:t>, Projektleiter IBB, Sektion Erwachsene, Abteilung Sonderschulung, Heime und Werkstätten beim BKS, Informierte über die wichtigsten Punkte zum </a:t>
            </a:r>
            <a:r>
              <a:rPr lang="de-CH" sz="2400" dirty="0" smtClean="0"/>
              <a:t>Thema.</a:t>
            </a:r>
            <a:endParaRPr lang="de-CH" sz="2400" dirty="0"/>
          </a:p>
          <a:p>
            <a:pPr marL="0" lvl="0" indent="0">
              <a:spcBef>
                <a:spcPts val="0"/>
              </a:spcBef>
              <a:buNone/>
            </a:pPr>
            <a:r>
              <a:rPr lang="de-CH" sz="2400" dirty="0" smtClean="0"/>
              <a:t>Geht </a:t>
            </a:r>
            <a:r>
              <a:rPr lang="de-CH" sz="2400" dirty="0"/>
              <a:t>es um Subjekt- oder Objektfinanzierung?</a:t>
            </a:r>
          </a:p>
          <a:p>
            <a:pPr marL="0" lvl="0" indent="0">
              <a:spcBef>
                <a:spcPts val="0"/>
              </a:spcBef>
              <a:buNone/>
            </a:pPr>
            <a:r>
              <a:rPr lang="de-CH" sz="2400" dirty="0"/>
              <a:t>Wie ist die Umsetzung im Kanton Aargau gedacht?</a:t>
            </a:r>
          </a:p>
          <a:p>
            <a:pPr marL="0" lvl="0" indent="0">
              <a:spcBef>
                <a:spcPts val="0"/>
              </a:spcBef>
              <a:buNone/>
            </a:pPr>
            <a:r>
              <a:rPr lang="de-CH" sz="2400" dirty="0"/>
              <a:t>Wer wird diese Erhebungen durchführen?</a:t>
            </a:r>
          </a:p>
        </p:txBody>
      </p:sp>
      <p:sp>
        <p:nvSpPr>
          <p:cNvPr id="4" name="Rechteck 3"/>
          <p:cNvSpPr/>
          <p:nvPr/>
        </p:nvSpPr>
        <p:spPr>
          <a:xfrm>
            <a:off x="467544" y="404664"/>
            <a:ext cx="8136904" cy="923330"/>
          </a:xfrm>
          <a:prstGeom prst="rect">
            <a:avLst/>
          </a:prstGeom>
          <a:solidFill>
            <a:schemeClr val="bg2"/>
          </a:solidFill>
        </p:spPr>
        <p:txBody>
          <a:bodyPr wrap="square">
            <a:spAutoFit/>
          </a:bodyPr>
          <a:lstStyle/>
          <a:p>
            <a:r>
              <a:rPr lang="de-CH" b="1" dirty="0">
                <a:solidFill>
                  <a:schemeClr val="bg1"/>
                </a:solidFill>
              </a:rPr>
              <a:t>KABO</a:t>
            </a:r>
            <a:endParaRPr lang="de-CH" dirty="0">
              <a:solidFill>
                <a:schemeClr val="bg1"/>
              </a:solidFill>
            </a:endParaRPr>
          </a:p>
          <a:p>
            <a:r>
              <a:rPr lang="de-CH" dirty="0">
                <a:solidFill>
                  <a:schemeClr val="bg1"/>
                </a:solidFill>
              </a:rPr>
              <a:t>Konferenz der Aargauischen</a:t>
            </a:r>
            <a:br>
              <a:rPr lang="de-CH" dirty="0">
                <a:solidFill>
                  <a:schemeClr val="bg1"/>
                </a:solidFill>
              </a:rPr>
            </a:br>
            <a:r>
              <a:rPr lang="de-CH" dirty="0">
                <a:solidFill>
                  <a:schemeClr val="bg1"/>
                </a:solidFill>
              </a:rPr>
              <a:t>Behindertenorganisationen</a:t>
            </a:r>
          </a:p>
        </p:txBody>
      </p:sp>
    </p:spTree>
    <p:extLst>
      <p:ext uri="{BB962C8B-B14F-4D97-AF65-F5344CB8AC3E}">
        <p14:creationId xmlns:p14="http://schemas.microsoft.com/office/powerpoint/2010/main" val="4132519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539552" y="1412776"/>
            <a:ext cx="8352928" cy="5040560"/>
          </a:xfrm>
        </p:spPr>
        <p:txBody>
          <a:bodyPr/>
          <a:lstStyle/>
          <a:p>
            <a:pPr marL="0" indent="0">
              <a:spcBef>
                <a:spcPts val="0"/>
              </a:spcBef>
              <a:buNone/>
            </a:pPr>
            <a:r>
              <a:rPr lang="de-CH" sz="2000" b="1" dirty="0" smtClean="0"/>
              <a:t>Runder </a:t>
            </a:r>
            <a:r>
              <a:rPr lang="de-CH" sz="2000" b="1" dirty="0"/>
              <a:t>Tisch vom 7. September 2015 zum Thema Sparmassnahmen des Kantons Aargau</a:t>
            </a:r>
            <a:endParaRPr lang="de-CH" sz="2000" dirty="0"/>
          </a:p>
          <a:p>
            <a:pPr marL="0" indent="0">
              <a:spcBef>
                <a:spcPts val="600"/>
              </a:spcBef>
              <a:buNone/>
            </a:pPr>
            <a:r>
              <a:rPr lang="de-CH" sz="2200" dirty="0" smtClean="0"/>
              <a:t>Im </a:t>
            </a:r>
            <a:r>
              <a:rPr lang="de-CH" sz="2200" dirty="0"/>
              <a:t>Rundschreiben 1/2015 des Departements Bildung, Kultur und Sport (BKS) wurden interessierte Stellen über die anstehenden Sparmassnahmen informiert. </a:t>
            </a:r>
          </a:p>
          <a:p>
            <a:pPr marL="0" indent="0">
              <a:buNone/>
            </a:pPr>
            <a:r>
              <a:rPr lang="de-CH" sz="2200" dirty="0"/>
              <a:t>In der grossen Runde mit allen Interessierten aus den Mitgliedsvereinen der KABO, mit Profis aus den Institutionen (AVUSA), Politikern aus dem Grossen Rat und </a:t>
            </a:r>
            <a:r>
              <a:rPr lang="de-CH" sz="2200" dirty="0" smtClean="0"/>
              <a:t>Mitarbeitern des </a:t>
            </a:r>
            <a:r>
              <a:rPr lang="de-CH" sz="2200" dirty="0"/>
              <a:t>BKS wurden Fragen </a:t>
            </a:r>
            <a:r>
              <a:rPr lang="de-CH" sz="2200" dirty="0" smtClean="0"/>
              <a:t>zum </a:t>
            </a:r>
            <a:r>
              <a:rPr lang="de-CH" sz="2200" dirty="0"/>
              <a:t>Thema diskutiert.</a:t>
            </a:r>
          </a:p>
          <a:p>
            <a:r>
              <a:rPr lang="de-CH" sz="2200" dirty="0"/>
              <a:t>Wie genau soll gespart werden?</a:t>
            </a:r>
          </a:p>
          <a:p>
            <a:r>
              <a:rPr lang="de-CH" sz="2200" dirty="0"/>
              <a:t>Wer behält die Qualitätserhaltung im Auge?</a:t>
            </a:r>
          </a:p>
          <a:p>
            <a:r>
              <a:rPr lang="de-CH" sz="2200" dirty="0"/>
              <a:t>Stellen die Sparmassnahmen nur eine Bedrohung dar oder vielleicht auch eine Chance?</a:t>
            </a:r>
          </a:p>
        </p:txBody>
      </p:sp>
      <p:sp>
        <p:nvSpPr>
          <p:cNvPr id="4" name="Rechteck 3"/>
          <p:cNvSpPr/>
          <p:nvPr/>
        </p:nvSpPr>
        <p:spPr>
          <a:xfrm>
            <a:off x="467544" y="404664"/>
            <a:ext cx="8136904" cy="923330"/>
          </a:xfrm>
          <a:prstGeom prst="rect">
            <a:avLst/>
          </a:prstGeom>
          <a:solidFill>
            <a:schemeClr val="bg2"/>
          </a:solidFill>
        </p:spPr>
        <p:txBody>
          <a:bodyPr wrap="square">
            <a:spAutoFit/>
          </a:bodyPr>
          <a:lstStyle/>
          <a:p>
            <a:r>
              <a:rPr lang="de-CH" b="1" dirty="0">
                <a:solidFill>
                  <a:schemeClr val="bg1"/>
                </a:solidFill>
              </a:rPr>
              <a:t>KABO</a:t>
            </a:r>
            <a:endParaRPr lang="de-CH" dirty="0">
              <a:solidFill>
                <a:schemeClr val="bg1"/>
              </a:solidFill>
            </a:endParaRPr>
          </a:p>
          <a:p>
            <a:r>
              <a:rPr lang="de-CH" dirty="0">
                <a:solidFill>
                  <a:schemeClr val="bg1"/>
                </a:solidFill>
              </a:rPr>
              <a:t>Konferenz der Aargauischen</a:t>
            </a:r>
            <a:br>
              <a:rPr lang="de-CH" dirty="0">
                <a:solidFill>
                  <a:schemeClr val="bg1"/>
                </a:solidFill>
              </a:rPr>
            </a:br>
            <a:r>
              <a:rPr lang="de-CH" dirty="0">
                <a:solidFill>
                  <a:schemeClr val="bg1"/>
                </a:solidFill>
              </a:rPr>
              <a:t>Behindertenorganisationen</a:t>
            </a:r>
          </a:p>
        </p:txBody>
      </p:sp>
    </p:spTree>
    <p:extLst>
      <p:ext uri="{BB962C8B-B14F-4D97-AF65-F5344CB8AC3E}">
        <p14:creationId xmlns:p14="http://schemas.microsoft.com/office/powerpoint/2010/main" val="40019453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67544" y="1484784"/>
            <a:ext cx="8229600" cy="4525962"/>
          </a:xfrm>
        </p:spPr>
        <p:txBody>
          <a:bodyPr/>
          <a:lstStyle/>
          <a:p>
            <a:pPr marL="0" indent="0">
              <a:buNone/>
            </a:pPr>
            <a:r>
              <a:rPr lang="de-CH" sz="2400" b="1" dirty="0"/>
              <a:t> </a:t>
            </a:r>
            <a:endParaRPr lang="de-CH" sz="2400" b="1" dirty="0" smtClean="0"/>
          </a:p>
          <a:p>
            <a:pPr marL="0" indent="0">
              <a:buNone/>
            </a:pPr>
            <a:r>
              <a:rPr lang="de-DE" sz="2800" b="1" dirty="0" smtClean="0"/>
              <a:t>Vorstand</a:t>
            </a:r>
            <a:endParaRPr lang="de-CH" sz="2800" b="1" dirty="0"/>
          </a:p>
          <a:p>
            <a:r>
              <a:rPr lang="de-CH" sz="2400" dirty="0" smtClean="0"/>
              <a:t>Drei Sitzungen zu den statutarischen Geschäften des Vereins, zur Vorbereitung der Koordinationstreffen und zur Umsetzung der Aufträge der DV.</a:t>
            </a:r>
          </a:p>
          <a:p>
            <a:pPr>
              <a:spcBef>
                <a:spcPts val="600"/>
              </a:spcBef>
              <a:spcAft>
                <a:spcPts val="600"/>
              </a:spcAft>
            </a:pPr>
            <a:r>
              <a:rPr lang="de-CH" sz="2400" dirty="0" smtClean="0"/>
              <a:t>Arbeiten im Ressortsystem. </a:t>
            </a:r>
          </a:p>
          <a:p>
            <a:r>
              <a:rPr lang="de-CH" sz="2400" dirty="0"/>
              <a:t>D</a:t>
            </a:r>
            <a:r>
              <a:rPr lang="de-CH" sz="2400" dirty="0" smtClean="0"/>
              <a:t>rei </a:t>
            </a:r>
            <a:r>
              <a:rPr lang="de-CH" sz="2400" dirty="0"/>
              <a:t>neue </a:t>
            </a:r>
            <a:r>
              <a:rPr lang="de-CH" sz="2400" dirty="0" smtClean="0"/>
              <a:t>Vorstandsmitglieder.</a:t>
            </a:r>
            <a:endParaRPr lang="de-CH" sz="2400" dirty="0"/>
          </a:p>
          <a:p>
            <a:endParaRPr lang="de-CH" sz="2400" dirty="0" smtClean="0"/>
          </a:p>
        </p:txBody>
      </p:sp>
      <p:sp>
        <p:nvSpPr>
          <p:cNvPr id="4" name="Rechteck 3"/>
          <p:cNvSpPr/>
          <p:nvPr/>
        </p:nvSpPr>
        <p:spPr>
          <a:xfrm>
            <a:off x="467544" y="404664"/>
            <a:ext cx="8136904" cy="923330"/>
          </a:xfrm>
          <a:prstGeom prst="rect">
            <a:avLst/>
          </a:prstGeom>
          <a:solidFill>
            <a:schemeClr val="bg2"/>
          </a:solidFill>
        </p:spPr>
        <p:txBody>
          <a:bodyPr wrap="square">
            <a:spAutoFit/>
          </a:bodyPr>
          <a:lstStyle/>
          <a:p>
            <a:r>
              <a:rPr lang="de-CH" b="1" dirty="0">
                <a:solidFill>
                  <a:schemeClr val="bg1"/>
                </a:solidFill>
              </a:rPr>
              <a:t>KABO</a:t>
            </a:r>
            <a:endParaRPr lang="de-CH" dirty="0">
              <a:solidFill>
                <a:schemeClr val="bg1"/>
              </a:solidFill>
            </a:endParaRPr>
          </a:p>
          <a:p>
            <a:r>
              <a:rPr lang="de-CH" dirty="0">
                <a:solidFill>
                  <a:schemeClr val="bg1"/>
                </a:solidFill>
              </a:rPr>
              <a:t>Konferenz der Aargauischen</a:t>
            </a:r>
            <a:br>
              <a:rPr lang="de-CH" dirty="0">
                <a:solidFill>
                  <a:schemeClr val="bg1"/>
                </a:solidFill>
              </a:rPr>
            </a:br>
            <a:r>
              <a:rPr lang="de-CH" dirty="0">
                <a:solidFill>
                  <a:schemeClr val="bg1"/>
                </a:solidFill>
              </a:rPr>
              <a:t>Behindertenorganisationen</a:t>
            </a:r>
          </a:p>
        </p:txBody>
      </p:sp>
    </p:spTree>
    <p:extLst>
      <p:ext uri="{BB962C8B-B14F-4D97-AF65-F5344CB8AC3E}">
        <p14:creationId xmlns:p14="http://schemas.microsoft.com/office/powerpoint/2010/main" val="886547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67544" y="1484784"/>
            <a:ext cx="8229600" cy="4525962"/>
          </a:xfrm>
        </p:spPr>
        <p:txBody>
          <a:bodyPr/>
          <a:lstStyle/>
          <a:p>
            <a:pPr marL="0" indent="0">
              <a:spcBef>
                <a:spcPts val="0"/>
              </a:spcBef>
              <a:buNone/>
            </a:pPr>
            <a:r>
              <a:rPr lang="de-DE" sz="2800" b="1" dirty="0" smtClean="0"/>
              <a:t>Interessengruppe </a:t>
            </a:r>
            <a:r>
              <a:rPr lang="de-DE" sz="2800" b="1" dirty="0"/>
              <a:t>für Behindertenfragen </a:t>
            </a:r>
            <a:endParaRPr lang="de-DE" sz="2800" b="1" dirty="0" smtClean="0"/>
          </a:p>
          <a:p>
            <a:pPr marL="0" indent="0">
              <a:spcBef>
                <a:spcPts val="0"/>
              </a:spcBef>
              <a:buNone/>
            </a:pPr>
            <a:r>
              <a:rPr lang="de-DE" sz="2800" b="1" dirty="0" smtClean="0"/>
              <a:t>des </a:t>
            </a:r>
            <a:r>
              <a:rPr lang="de-DE" sz="2800" b="1" dirty="0" err="1"/>
              <a:t>Grossen</a:t>
            </a:r>
            <a:r>
              <a:rPr lang="de-DE" sz="2800" b="1" dirty="0"/>
              <a:t> </a:t>
            </a:r>
            <a:r>
              <a:rPr lang="de-DE" sz="2800" b="1" dirty="0" smtClean="0"/>
              <a:t>Rates</a:t>
            </a:r>
          </a:p>
          <a:p>
            <a:pPr marL="0" indent="0">
              <a:spcBef>
                <a:spcPts val="0"/>
              </a:spcBef>
              <a:buNone/>
            </a:pPr>
            <a:endParaRPr lang="de-CH" sz="2800" b="1" dirty="0"/>
          </a:p>
          <a:p>
            <a:pPr marL="0" indent="0">
              <a:buNone/>
            </a:pPr>
            <a:r>
              <a:rPr lang="de-CH" sz="2400" dirty="0" smtClean="0"/>
              <a:t>Arbeitsgruppen zu den Schwerpunktthemen:</a:t>
            </a:r>
          </a:p>
          <a:p>
            <a:pPr marL="252000">
              <a:spcBef>
                <a:spcPts val="0"/>
              </a:spcBef>
            </a:pPr>
            <a:r>
              <a:rPr lang="de-CH" sz="2400" dirty="0" smtClean="0"/>
              <a:t>Strategie ambulant vor stationär Vorstoss im GR</a:t>
            </a:r>
          </a:p>
          <a:p>
            <a:pPr marL="252000">
              <a:spcBef>
                <a:spcPts val="0"/>
              </a:spcBef>
            </a:pPr>
            <a:r>
              <a:rPr lang="de-CH" sz="2400" dirty="0" err="1" smtClean="0"/>
              <a:t>BehiG</a:t>
            </a:r>
            <a:r>
              <a:rPr lang="de-CH" sz="2400" dirty="0" smtClean="0"/>
              <a:t> - Gleichstellung auf kantonaler Ebene</a:t>
            </a:r>
          </a:p>
          <a:p>
            <a:pPr marL="252000">
              <a:spcBef>
                <a:spcPts val="0"/>
              </a:spcBef>
            </a:pPr>
            <a:r>
              <a:rPr lang="de-CH" sz="2400" dirty="0" smtClean="0"/>
              <a:t>Hindernisfreies Bauen Vorstoss im GR</a:t>
            </a:r>
            <a:endParaRPr lang="de-CH" sz="2400" dirty="0"/>
          </a:p>
          <a:p>
            <a:endParaRPr lang="de-CH" sz="2400" dirty="0" smtClean="0"/>
          </a:p>
          <a:p>
            <a:endParaRPr lang="de-CH" sz="2400" dirty="0" smtClean="0"/>
          </a:p>
        </p:txBody>
      </p:sp>
      <p:sp>
        <p:nvSpPr>
          <p:cNvPr id="4" name="Rechteck 3"/>
          <p:cNvSpPr/>
          <p:nvPr/>
        </p:nvSpPr>
        <p:spPr>
          <a:xfrm>
            <a:off x="467544" y="404664"/>
            <a:ext cx="8136904" cy="923330"/>
          </a:xfrm>
          <a:prstGeom prst="rect">
            <a:avLst/>
          </a:prstGeom>
          <a:solidFill>
            <a:schemeClr val="bg2"/>
          </a:solidFill>
        </p:spPr>
        <p:txBody>
          <a:bodyPr wrap="square">
            <a:spAutoFit/>
          </a:bodyPr>
          <a:lstStyle/>
          <a:p>
            <a:r>
              <a:rPr lang="de-CH" b="1" dirty="0">
                <a:solidFill>
                  <a:schemeClr val="bg1"/>
                </a:solidFill>
              </a:rPr>
              <a:t>KABO</a:t>
            </a:r>
            <a:endParaRPr lang="de-CH" dirty="0">
              <a:solidFill>
                <a:schemeClr val="bg1"/>
              </a:solidFill>
            </a:endParaRPr>
          </a:p>
          <a:p>
            <a:r>
              <a:rPr lang="de-CH" dirty="0">
                <a:solidFill>
                  <a:schemeClr val="bg1"/>
                </a:solidFill>
              </a:rPr>
              <a:t>Konferenz der Aargauischen</a:t>
            </a:r>
            <a:br>
              <a:rPr lang="de-CH" dirty="0">
                <a:solidFill>
                  <a:schemeClr val="bg1"/>
                </a:solidFill>
              </a:rPr>
            </a:br>
            <a:r>
              <a:rPr lang="de-CH" dirty="0">
                <a:solidFill>
                  <a:schemeClr val="bg1"/>
                </a:solidFill>
              </a:rPr>
              <a:t>Behindertenorganisationen</a:t>
            </a:r>
          </a:p>
        </p:txBody>
      </p:sp>
    </p:spTree>
    <p:extLst>
      <p:ext uri="{BB962C8B-B14F-4D97-AF65-F5344CB8AC3E}">
        <p14:creationId xmlns:p14="http://schemas.microsoft.com/office/powerpoint/2010/main" val="1365855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67544" y="1484784"/>
            <a:ext cx="8229600" cy="4525962"/>
          </a:xfrm>
        </p:spPr>
        <p:txBody>
          <a:bodyPr/>
          <a:lstStyle/>
          <a:p>
            <a:pPr marL="0" indent="0">
              <a:buNone/>
            </a:pPr>
            <a:r>
              <a:rPr lang="de-CH" sz="2400" b="1" dirty="0"/>
              <a:t> </a:t>
            </a:r>
            <a:r>
              <a:rPr lang="de-CH" sz="2400" dirty="0"/>
              <a:t> </a:t>
            </a:r>
            <a:r>
              <a:rPr lang="de-DE" sz="2400" b="1" dirty="0" smtClean="0"/>
              <a:t>KABO-MITTEILUNGEN</a:t>
            </a:r>
            <a:endParaRPr lang="de-DE" sz="1200" b="1" dirty="0" smtClean="0"/>
          </a:p>
          <a:p>
            <a:pPr marL="0" indent="0">
              <a:buNone/>
            </a:pPr>
            <a:endParaRPr lang="de-CH" sz="1200" b="1" dirty="0"/>
          </a:p>
          <a:p>
            <a:r>
              <a:rPr lang="de-CH" sz="2400" dirty="0"/>
              <a:t>In </a:t>
            </a:r>
            <a:r>
              <a:rPr lang="de-CH" sz="2400" dirty="0" smtClean="0"/>
              <a:t>5 </a:t>
            </a:r>
            <a:r>
              <a:rPr lang="de-CH" sz="2400" dirty="0"/>
              <a:t>elektronisch zugestellten Mitteilungen ist es der KABO wiederum gelungen, die interessierten Kreise über interessante nationale und kantonale Begebenheiten rund ums Thema Behinderungen zu informieren.</a:t>
            </a:r>
          </a:p>
          <a:p>
            <a:r>
              <a:rPr lang="de-CH" sz="2400" dirty="0"/>
              <a:t>Wir hoffen, dass die Mitteilungen möglichst weitergeleitet werden und viele Betroffene, Angehörige und Interessierte erreichen.</a:t>
            </a:r>
          </a:p>
        </p:txBody>
      </p:sp>
      <p:sp>
        <p:nvSpPr>
          <p:cNvPr id="4" name="Rechteck 3"/>
          <p:cNvSpPr/>
          <p:nvPr/>
        </p:nvSpPr>
        <p:spPr>
          <a:xfrm>
            <a:off x="467544" y="404664"/>
            <a:ext cx="8136904" cy="923330"/>
          </a:xfrm>
          <a:prstGeom prst="rect">
            <a:avLst/>
          </a:prstGeom>
          <a:solidFill>
            <a:schemeClr val="bg2"/>
          </a:solidFill>
        </p:spPr>
        <p:txBody>
          <a:bodyPr wrap="square">
            <a:spAutoFit/>
          </a:bodyPr>
          <a:lstStyle/>
          <a:p>
            <a:r>
              <a:rPr lang="de-CH" b="1" dirty="0">
                <a:solidFill>
                  <a:schemeClr val="bg1"/>
                </a:solidFill>
              </a:rPr>
              <a:t>KABO</a:t>
            </a:r>
            <a:endParaRPr lang="de-CH" dirty="0">
              <a:solidFill>
                <a:schemeClr val="bg1"/>
              </a:solidFill>
            </a:endParaRPr>
          </a:p>
          <a:p>
            <a:r>
              <a:rPr lang="de-CH" dirty="0">
                <a:solidFill>
                  <a:schemeClr val="bg1"/>
                </a:solidFill>
              </a:rPr>
              <a:t>Konferenz der Aargauischen</a:t>
            </a:r>
            <a:br>
              <a:rPr lang="de-CH" dirty="0">
                <a:solidFill>
                  <a:schemeClr val="bg1"/>
                </a:solidFill>
              </a:rPr>
            </a:br>
            <a:r>
              <a:rPr lang="de-CH" dirty="0">
                <a:solidFill>
                  <a:schemeClr val="bg1"/>
                </a:solidFill>
              </a:rPr>
              <a:t>Behindertenorganisationen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338</Words>
  <Application>Microsoft Office PowerPoint</Application>
  <PresentationFormat>Bildschirmpräsentation (4:3)</PresentationFormat>
  <Paragraphs>170</Paragraphs>
  <Slides>23</Slides>
  <Notes>1</Notes>
  <HiddenSlides>0</HiddenSlides>
  <MMClips>0</MMClips>
  <ScaleCrop>false</ScaleCrop>
  <HeadingPairs>
    <vt:vector size="4" baseType="variant">
      <vt:variant>
        <vt:lpstr>Design</vt:lpstr>
      </vt:variant>
      <vt:variant>
        <vt:i4>1</vt:i4>
      </vt:variant>
      <vt:variant>
        <vt:lpstr>Folientitel</vt:lpstr>
      </vt:variant>
      <vt:variant>
        <vt:i4>23</vt:i4>
      </vt:variant>
    </vt:vector>
  </HeadingPairs>
  <TitlesOfParts>
    <vt:vector size="24" baseType="lpstr">
      <vt:lpstr>Standarddesign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Pro Infirmis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JHST</dc:creator>
  <cp:lastModifiedBy>Kaeppeli Rita</cp:lastModifiedBy>
  <cp:revision>173</cp:revision>
  <cp:lastPrinted>2016-03-17T12:30:01Z</cp:lastPrinted>
  <dcterms:created xsi:type="dcterms:W3CDTF">2008-03-27T13:53:42Z</dcterms:created>
  <dcterms:modified xsi:type="dcterms:W3CDTF">2016-03-21T09:47:18Z</dcterms:modified>
</cp:coreProperties>
</file>